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1" r:id="rId3"/>
    <p:sldId id="264" r:id="rId4"/>
    <p:sldId id="263" r:id="rId5"/>
    <p:sldId id="265" r:id="rId6"/>
    <p:sldId id="262" r:id="rId7"/>
    <p:sldId id="266" r:id="rId8"/>
    <p:sldId id="257" r:id="rId9"/>
    <p:sldId id="260" r:id="rId10"/>
    <p:sldId id="25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349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4A622-C6EC-4D7C-A959-46BB7D4DF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EF208-853C-4422-BFFE-C1A5832F8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B1A90-43AB-41C4-87A0-F3174500C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5007A-5218-4B2A-A929-B6553C975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00AE2-6084-41BA-86B8-43B304734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6DD41-1C76-4BD2-BD18-36FD17FD9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86505-9456-4C4A-9BD5-4EE58B3C9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9B4DF-F8B8-40D1-8595-83CC389AD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B7ECF-2EA6-43CA-AA61-B21920221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38C30-B4D9-468F-8F9E-FB756C207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DD73D-47D3-4019-9B49-4A53DF8F7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1EA1-C099-468F-B438-CBBCFFDBD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246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6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24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2BB6F8C-F37A-4043-B16F-540F2E14D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sz="7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Gregorian Liturgy Replies</a:t>
            </a:r>
          </a:p>
        </p:txBody>
      </p:sp>
      <p:pic>
        <p:nvPicPr>
          <p:cNvPr id="3075" name="Picture 5" descr="Gregory 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533400"/>
            <a:ext cx="22526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352800"/>
            <a:ext cx="7772400" cy="15081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S Avva Shenouda" pitchFamily="34" charset="0"/>
              </a:rPr>
              <a:t>Oujai qen `P[oic</a:t>
            </a:r>
          </a:p>
        </p:txBody>
      </p:sp>
      <p:pic>
        <p:nvPicPr>
          <p:cNvPr id="10243" name="Picture 3" descr="Coptic Cros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600200"/>
            <a:ext cx="1543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/>
                <a:latin typeface="CS Avva Shenouda" pitchFamily="34" charset="0"/>
              </a:rPr>
              <a:t>¿</a:t>
            </a:r>
            <a:r>
              <a:rPr lang="en-US" dirty="0" smtClean="0"/>
              <a:t> </a:t>
            </a:r>
            <a:r>
              <a:rPr lang="en-US" dirty="0" err="1" smtClean="0">
                <a:latin typeface="CS Avva Shenouda" pitchFamily="34" charset="0"/>
              </a:rPr>
              <a:t>Hiten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ni`precbia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/>
                <a:latin typeface="CS Avva Shenouda" pitchFamily="34" charset="0"/>
              </a:rPr>
              <a:t>¿</a:t>
            </a:r>
          </a:p>
        </p:txBody>
      </p:sp>
      <p:sp>
        <p:nvSpPr>
          <p:cNvPr id="4099" name="Text Box 20"/>
          <p:cNvSpPr txBox="1">
            <a:spLocks noChangeArrowheads="1"/>
          </p:cNvSpPr>
          <p:nvPr/>
        </p:nvSpPr>
        <p:spPr bwMode="auto">
          <a:xfrm>
            <a:off x="609600" y="1219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S Avva Shenouda" pitchFamily="34" charset="0"/>
              </a:rPr>
              <a:t>Pilaoc@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" y="1905000"/>
            <a:ext cx="8153400" cy="4554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5938" indent="-515938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3600" dirty="0" err="1">
                <a:latin typeface="CS Avva Shenouda" pitchFamily="34" charset="0"/>
              </a:rPr>
              <a:t>Hiten</a:t>
            </a:r>
            <a:r>
              <a:rPr lang="en-US" sz="3600" dirty="0">
                <a:latin typeface="CS Avva Shenouda" pitchFamily="34" charset="0"/>
              </a:rPr>
              <a:t> </a:t>
            </a:r>
            <a:r>
              <a:rPr lang="en-US" sz="3600" dirty="0" err="1">
                <a:latin typeface="CS Avva Shenouda" pitchFamily="34" charset="0"/>
              </a:rPr>
              <a:t>ni`precbia</a:t>
            </a:r>
            <a:r>
              <a:rPr lang="en-US" sz="3600" dirty="0">
                <a:latin typeface="CS Avva Shenouda" pitchFamily="34" charset="0"/>
              </a:rPr>
              <a:t> `</a:t>
            </a:r>
            <a:r>
              <a:rPr lang="en-US" sz="3600" dirty="0" err="1">
                <a:latin typeface="CS Avva Shenouda" pitchFamily="34" charset="0"/>
              </a:rPr>
              <a:t>nte</a:t>
            </a:r>
            <a:r>
              <a:rPr lang="en-US" sz="3600" dirty="0">
                <a:latin typeface="CS Avva Shenouda" pitchFamily="34" charset="0"/>
              </a:rPr>
              <a:t> };</a:t>
            </a:r>
            <a:r>
              <a:rPr lang="en-US" sz="3600" dirty="0" err="1">
                <a:latin typeface="CS Avva Shenouda" pitchFamily="34" charset="0"/>
              </a:rPr>
              <a:t>e`otokoc</a:t>
            </a:r>
            <a:r>
              <a:rPr lang="en-US" sz="3600" dirty="0">
                <a:latin typeface="CS Avva Shenouda" pitchFamily="34" charset="0"/>
              </a:rPr>
              <a:t> </a:t>
            </a:r>
            <a:r>
              <a:rPr lang="en-US" sz="3600" dirty="0" err="1">
                <a:latin typeface="CS Avva Shenouda" pitchFamily="34" charset="0"/>
              </a:rPr>
              <a:t>e;ouab</a:t>
            </a:r>
            <a:r>
              <a:rPr lang="en-US" sz="3600" dirty="0">
                <a:latin typeface="CS Avva Shenouda" pitchFamily="34" charset="0"/>
              </a:rPr>
              <a:t> Maria@ `P[</a:t>
            </a:r>
            <a:r>
              <a:rPr lang="en-US" sz="3600" dirty="0" err="1">
                <a:latin typeface="CS Avva Shenouda" pitchFamily="34" charset="0"/>
              </a:rPr>
              <a:t>oic</a:t>
            </a:r>
            <a:r>
              <a:rPr lang="en-US" sz="3600" dirty="0">
                <a:latin typeface="CS Avva Shenouda" pitchFamily="34" charset="0"/>
              </a:rPr>
              <a:t> `</a:t>
            </a:r>
            <a:r>
              <a:rPr lang="en-US" sz="3600" dirty="0" err="1">
                <a:latin typeface="CS Avva Shenouda" pitchFamily="34" charset="0"/>
              </a:rPr>
              <a:t>ari`hmot</a:t>
            </a:r>
            <a:r>
              <a:rPr lang="en-US" sz="3600" dirty="0">
                <a:latin typeface="CS Avva Shenouda" pitchFamily="34" charset="0"/>
              </a:rPr>
              <a:t> </a:t>
            </a:r>
            <a:r>
              <a:rPr lang="en-US" sz="3600" dirty="0" err="1">
                <a:latin typeface="CS Avva Shenouda" pitchFamily="34" charset="0"/>
              </a:rPr>
              <a:t>nan</a:t>
            </a:r>
            <a:r>
              <a:rPr lang="en-US" sz="3600" dirty="0">
                <a:latin typeface="CS Avva Shenouda" pitchFamily="34" charset="0"/>
              </a:rPr>
              <a:t> `</a:t>
            </a:r>
            <a:r>
              <a:rPr lang="en-US" sz="3600" dirty="0" err="1">
                <a:latin typeface="CS Avva Shenouda" pitchFamily="34" charset="0"/>
              </a:rPr>
              <a:t>mpi,w</a:t>
            </a:r>
            <a:r>
              <a:rPr lang="en-US" sz="3600" dirty="0">
                <a:latin typeface="CS Avva Shenouda" pitchFamily="34" charset="0"/>
              </a:rPr>
              <a:t> `</a:t>
            </a:r>
            <a:r>
              <a:rPr lang="en-US" sz="3600" dirty="0" err="1">
                <a:latin typeface="CS Avva Shenouda" pitchFamily="34" charset="0"/>
              </a:rPr>
              <a:t>ebol</a:t>
            </a:r>
            <a:r>
              <a:rPr lang="en-US" sz="3600" dirty="0">
                <a:latin typeface="CS Avva Shenouda" pitchFamily="34" charset="0"/>
              </a:rPr>
              <a:t> `</a:t>
            </a:r>
            <a:r>
              <a:rPr lang="en-US" sz="3600" dirty="0" err="1">
                <a:latin typeface="CS Avva Shenouda" pitchFamily="34" charset="0"/>
              </a:rPr>
              <a:t>nte</a:t>
            </a:r>
            <a:r>
              <a:rPr lang="en-US" sz="3600" dirty="0">
                <a:latin typeface="CS Avva Shenouda" pitchFamily="34" charset="0"/>
              </a:rPr>
              <a:t> </a:t>
            </a:r>
            <a:r>
              <a:rPr lang="en-US" sz="3600" dirty="0" err="1">
                <a:latin typeface="CS Avva Shenouda" pitchFamily="34" charset="0"/>
              </a:rPr>
              <a:t>nennobi</a:t>
            </a:r>
            <a:r>
              <a:rPr lang="en-US" sz="3600" dirty="0">
                <a:latin typeface="CS Avva Shenouda" pitchFamily="34" charset="0"/>
              </a:rPr>
              <a:t>.</a:t>
            </a:r>
          </a:p>
          <a:p>
            <a:pPr marL="515938" indent="-515938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3600" dirty="0" err="1">
                <a:latin typeface="CS Avva Shenouda" pitchFamily="34" charset="0"/>
              </a:rPr>
              <a:t>Tenouwst</a:t>
            </a:r>
            <a:r>
              <a:rPr lang="en-US" sz="3600" dirty="0">
                <a:latin typeface="CS Avva Shenouda" pitchFamily="34" charset="0"/>
              </a:rPr>
              <a:t> `</a:t>
            </a:r>
            <a:r>
              <a:rPr lang="en-US" sz="3600" dirty="0" err="1">
                <a:latin typeface="CS Avva Shenouda" pitchFamily="34" charset="0"/>
              </a:rPr>
              <a:t>mmok</a:t>
            </a:r>
            <a:r>
              <a:rPr lang="en-US" sz="3600" dirty="0">
                <a:latin typeface="CS Avva Shenouda" pitchFamily="34" charset="0"/>
              </a:rPr>
              <a:t> `w </a:t>
            </a:r>
            <a:r>
              <a:rPr lang="en-US" sz="3600" dirty="0" err="1">
                <a:latin typeface="CS Avva Shenouda" pitchFamily="34" charset="0"/>
              </a:rPr>
              <a:t>Pi`,rictoc</a:t>
            </a:r>
            <a:r>
              <a:rPr lang="en-US" sz="3600" dirty="0">
                <a:latin typeface="CS Avva Shenouda" pitchFamily="34" charset="0"/>
              </a:rPr>
              <a:t> </a:t>
            </a:r>
            <a:r>
              <a:rPr lang="en-US" sz="3600" dirty="0" err="1">
                <a:latin typeface="CS Avva Shenouda" pitchFamily="34" charset="0"/>
              </a:rPr>
              <a:t>nem</a:t>
            </a:r>
            <a:r>
              <a:rPr lang="en-US" sz="3600" dirty="0">
                <a:latin typeface="CS Avva Shenouda" pitchFamily="34" charset="0"/>
              </a:rPr>
              <a:t> </a:t>
            </a:r>
            <a:r>
              <a:rPr lang="en-US" sz="3600" dirty="0" err="1">
                <a:latin typeface="CS Avva Shenouda" pitchFamily="34" charset="0"/>
              </a:rPr>
              <a:t>Pekiwt</a:t>
            </a:r>
            <a:r>
              <a:rPr lang="en-US" sz="3600" dirty="0">
                <a:latin typeface="CS Avva Shenouda" pitchFamily="34" charset="0"/>
              </a:rPr>
              <a:t> `</a:t>
            </a:r>
            <a:r>
              <a:rPr lang="en-US" sz="3600" dirty="0" err="1">
                <a:latin typeface="CS Avva Shenouda" pitchFamily="34" charset="0"/>
              </a:rPr>
              <a:t>n`aga;oc</a:t>
            </a:r>
            <a:r>
              <a:rPr lang="en-US" sz="3600" dirty="0">
                <a:latin typeface="CS Avva Shenouda" pitchFamily="34" charset="0"/>
              </a:rPr>
              <a:t> </a:t>
            </a:r>
            <a:r>
              <a:rPr lang="en-US" sz="3600" dirty="0" err="1">
                <a:latin typeface="CS Avva Shenouda" pitchFamily="34" charset="0"/>
              </a:rPr>
              <a:t>nem</a:t>
            </a:r>
            <a:r>
              <a:rPr lang="en-US" sz="3600" dirty="0">
                <a:latin typeface="CS Avva Shenouda" pitchFamily="34" charset="0"/>
              </a:rPr>
              <a:t> </a:t>
            </a:r>
            <a:r>
              <a:rPr lang="en-US" sz="3600" dirty="0" err="1">
                <a:latin typeface="CS Avva Shenouda" pitchFamily="34" charset="0"/>
              </a:rPr>
              <a:t>Pi`pneuma</a:t>
            </a:r>
            <a:r>
              <a:rPr lang="en-US" sz="3600" dirty="0">
                <a:latin typeface="CS Avva Shenouda" pitchFamily="34" charset="0"/>
              </a:rPr>
              <a:t> </a:t>
            </a:r>
            <a:r>
              <a:rPr lang="en-US" sz="3600" dirty="0" err="1">
                <a:latin typeface="CS Avva Shenouda" pitchFamily="34" charset="0"/>
              </a:rPr>
              <a:t>E;ouab</a:t>
            </a:r>
            <a:r>
              <a:rPr lang="en-US" sz="3600" dirty="0">
                <a:latin typeface="CS Avva Shenouda" pitchFamily="34" charset="0"/>
              </a:rPr>
              <a:t>@ je (</a:t>
            </a:r>
            <a:r>
              <a:rPr lang="en-US" sz="3600" dirty="0" err="1">
                <a:latin typeface="CS Avva Shenouda" pitchFamily="34" charset="0"/>
              </a:rPr>
              <a:t>ak`i</a:t>
            </a:r>
            <a:r>
              <a:rPr lang="en-US" sz="3600" dirty="0">
                <a:latin typeface="CS Avva Shenouda" pitchFamily="34" charset="0"/>
              </a:rPr>
              <a:t>) </a:t>
            </a:r>
            <a:r>
              <a:rPr lang="en-US" sz="3600" dirty="0" err="1">
                <a:latin typeface="CS Avva Shenouda" pitchFamily="34" charset="0"/>
              </a:rPr>
              <a:t>akcw</a:t>
            </a:r>
            <a:r>
              <a:rPr lang="en-US" sz="3600" dirty="0">
                <a:latin typeface="CS Avva Shenouda" pitchFamily="34" charset="0"/>
              </a:rPr>
              <a:t>] `</a:t>
            </a:r>
            <a:r>
              <a:rPr lang="en-US" sz="3600" dirty="0" err="1">
                <a:latin typeface="CS Avva Shenouda" pitchFamily="34" charset="0"/>
              </a:rPr>
              <a:t>mmon</a:t>
            </a:r>
            <a:r>
              <a:rPr lang="en-US" sz="3600" dirty="0">
                <a:latin typeface="CS Avva Shenouda" pitchFamily="34" charset="0"/>
              </a:rPr>
              <a:t>.</a:t>
            </a:r>
          </a:p>
          <a:p>
            <a:pPr marL="515938" indent="-515938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3600" dirty="0">
                <a:latin typeface="CS Avva Shenouda" pitchFamily="34" charset="0"/>
              </a:rPr>
              <a:t>`</a:t>
            </a:r>
            <a:r>
              <a:rPr lang="en-US" sz="3600" dirty="0" err="1">
                <a:latin typeface="CS Avva Shenouda" pitchFamily="34" charset="0"/>
              </a:rPr>
              <a:t>Eleoc</a:t>
            </a:r>
            <a:r>
              <a:rPr lang="en-US" sz="3600" dirty="0">
                <a:latin typeface="CS Avva Shenouda" pitchFamily="34" charset="0"/>
              </a:rPr>
              <a:t> `</a:t>
            </a:r>
            <a:r>
              <a:rPr lang="en-US" sz="3600" dirty="0" err="1">
                <a:latin typeface="CS Avva Shenouda" pitchFamily="34" charset="0"/>
              </a:rPr>
              <a:t>irynyc</a:t>
            </a:r>
            <a:r>
              <a:rPr lang="en-US" sz="3600" dirty="0">
                <a:latin typeface="CS Avva Shenouda" pitchFamily="34" charset="0"/>
              </a:rPr>
              <a:t>@ ;</a:t>
            </a:r>
            <a:r>
              <a:rPr lang="en-US" sz="3600" dirty="0" err="1">
                <a:latin typeface="CS Avva Shenouda" pitchFamily="34" charset="0"/>
              </a:rPr>
              <a:t>ucia</a:t>
            </a:r>
            <a:r>
              <a:rPr lang="en-US" sz="3600" dirty="0">
                <a:latin typeface="CS Avva Shenouda" pitchFamily="34" charset="0"/>
              </a:rPr>
              <a:t> `</a:t>
            </a:r>
            <a:r>
              <a:rPr lang="en-US" sz="3600" dirty="0" err="1">
                <a:latin typeface="CS Avva Shenouda" pitchFamily="34" charset="0"/>
              </a:rPr>
              <a:t>enecewc</a:t>
            </a:r>
            <a:r>
              <a:rPr lang="en-US" sz="3600" dirty="0">
                <a:latin typeface="CS Avva Shenouda" pitchFamily="34" charset="0"/>
              </a:rPr>
              <a:t>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/>
                <a:latin typeface="CS Avva Shenouda" pitchFamily="34" charset="0"/>
              </a:rPr>
              <a:t>¿</a:t>
            </a:r>
            <a:r>
              <a:rPr lang="en-US" dirty="0" smtClean="0"/>
              <a:t> Through the Intercessions </a:t>
            </a:r>
            <a:r>
              <a:rPr lang="en-US" dirty="0" smtClean="0">
                <a:solidFill>
                  <a:schemeClr val="tx1"/>
                </a:solidFill>
                <a:effectLst/>
                <a:latin typeface="CS Avva Shenouda" pitchFamily="34" charset="0"/>
              </a:rPr>
              <a:t>¿</a:t>
            </a:r>
            <a:endParaRPr lang="en-US" dirty="0" smtClean="0"/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457200" y="1752600"/>
            <a:ext cx="82296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4675" indent="-574675">
              <a:spcBef>
                <a:spcPts val="1200"/>
              </a:spcBef>
              <a:buFont typeface="Wingdings" pitchFamily="2" charset="2"/>
              <a:buChar char="v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Through the intercessions of the Theotokos, Saint Mary, O Lord, grant us the forgiveness of our sins.</a:t>
            </a:r>
          </a:p>
          <a:p>
            <a:pPr marL="574675" indent="-574675">
              <a:spcBef>
                <a:spcPts val="1200"/>
              </a:spcBef>
              <a:buFont typeface="Wingdings" pitchFamily="2" charset="2"/>
              <a:buChar char="v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We worship You, O Christ, with Your good Father and the Holy Spirit, for You (have come) and saved us.</a:t>
            </a:r>
          </a:p>
          <a:p>
            <a:pPr marL="574675" indent="-574675">
              <a:spcBef>
                <a:spcPts val="1200"/>
              </a:spcBef>
              <a:buFont typeface="Wingdings" pitchFamily="2" charset="2"/>
              <a:buChar char="v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A mercy of peace, a sacrifice of praise.</a:t>
            </a:r>
          </a:p>
        </p:txBody>
      </p:sp>
      <p:sp>
        <p:nvSpPr>
          <p:cNvPr id="5124" name="Text Box 54"/>
          <p:cNvSpPr txBox="1">
            <a:spLocks noChangeArrowheads="1"/>
          </p:cNvSpPr>
          <p:nvPr/>
        </p:nvSpPr>
        <p:spPr bwMode="auto">
          <a:xfrm>
            <a:off x="381000" y="1219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Congregation</a:t>
            </a:r>
            <a:r>
              <a:rPr lang="en-US" sz="2400">
                <a:latin typeface="CS Avva Shenouda" pitchFamily="34" charset="0"/>
              </a:rPr>
              <a:t>@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/>
                <a:latin typeface="CS Avva Shenouda" pitchFamily="34" charset="0"/>
              </a:rPr>
              <a:t>¿</a:t>
            </a:r>
            <a:r>
              <a:rPr lang="en-US" dirty="0" smtClean="0"/>
              <a:t> </a:t>
            </a:r>
            <a:r>
              <a:rPr lang="en-US" dirty="0" smtClean="0"/>
              <a:t>Orthodox Creed </a:t>
            </a:r>
            <a:r>
              <a:rPr lang="en-US" dirty="0" smtClean="0">
                <a:solidFill>
                  <a:schemeClr val="tx1"/>
                </a:solidFill>
                <a:effectLst/>
                <a:latin typeface="CS Avva Shenouda" pitchFamily="34" charset="0"/>
              </a:rPr>
              <a:t>¿</a:t>
            </a:r>
            <a:endParaRPr lang="en-US" dirty="0" smtClean="0">
              <a:solidFill>
                <a:schemeClr val="tx1"/>
              </a:solidFill>
              <a:effectLst/>
              <a:latin typeface="CS Avva Shenouda" pitchFamily="34" charset="0"/>
            </a:endParaRPr>
          </a:p>
        </p:txBody>
      </p:sp>
      <p:graphicFrame>
        <p:nvGraphicFramePr>
          <p:cNvPr id="65592" name="Group 56"/>
          <p:cNvGraphicFramePr>
            <a:graphicFrameLocks noGrp="1"/>
          </p:cNvGraphicFramePr>
          <p:nvPr>
            <p:ph idx="1"/>
          </p:nvPr>
        </p:nvGraphicFramePr>
        <p:xfrm>
          <a:off x="533400" y="1828800"/>
          <a:ext cx="8153400" cy="3749040"/>
        </p:xfrm>
        <a:graphic>
          <a:graphicData uri="http://schemas.openxmlformats.org/drawingml/2006/table">
            <a:tbl>
              <a:tblPr/>
              <a:tblGrid>
                <a:gridCol w="4800600"/>
                <a:gridCol w="3352800"/>
              </a:tblGrid>
              <a:tr h="142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4000" b="0" i="0" kern="1200" dirty="0" err="1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Tenjoust</a:t>
                      </a:r>
                      <a:r>
                        <a:rPr lang="en-US" sz="4000" b="0" i="0" kern="1200" dirty="0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 `</a:t>
                      </a:r>
                      <a:r>
                        <a:rPr lang="en-US" sz="4000" b="0" i="0" kern="1200" dirty="0" err="1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ebol</a:t>
                      </a:r>
                      <a:r>
                        <a:rPr lang="en-US" sz="4000" b="0" i="0" kern="1200" dirty="0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b="0" i="0" kern="1200" dirty="0" err="1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qa</a:t>
                      </a:r>
                      <a:r>
                        <a:rPr lang="en-US" sz="4000" b="0" i="0" kern="1200" dirty="0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 `thy `n]`</a:t>
                      </a:r>
                      <a:r>
                        <a:rPr lang="en-US" sz="4000" b="0" i="0" kern="1200" dirty="0" err="1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anactacic</a:t>
                      </a:r>
                      <a:r>
                        <a:rPr lang="en-US" sz="4000" b="0" i="0" kern="1200" dirty="0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 `</a:t>
                      </a:r>
                      <a:r>
                        <a:rPr lang="en-US" sz="4000" b="0" i="0" kern="1200" dirty="0" err="1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nte</a:t>
                      </a:r>
                      <a:r>
                        <a:rPr lang="en-US" sz="4000" b="0" i="0" kern="1200" dirty="0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b="0" i="0" kern="1200" dirty="0" err="1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nirefmwout</a:t>
                      </a:r>
                      <a:r>
                        <a:rPr lang="en-US" sz="4000" b="0" i="0" kern="1200" dirty="0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@ </a:t>
                      </a:r>
                      <a:r>
                        <a:rPr lang="en-US" sz="4000" b="0" i="0" kern="1200" dirty="0" err="1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nem</a:t>
                      </a:r>
                      <a:r>
                        <a:rPr lang="en-US" sz="4000" b="0" i="0" kern="1200" dirty="0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b="0" i="0" kern="1200" dirty="0" err="1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piwnq</a:t>
                      </a:r>
                      <a:r>
                        <a:rPr lang="en-US" sz="4000" b="0" i="0" kern="1200" dirty="0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 `</a:t>
                      </a:r>
                      <a:r>
                        <a:rPr lang="en-US" sz="4000" b="0" i="0" kern="1200" dirty="0" err="1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nte</a:t>
                      </a:r>
                      <a:r>
                        <a:rPr lang="en-US" sz="4000" b="0" i="0" kern="1200" dirty="0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b="0" i="0" kern="1200" dirty="0" err="1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pi`ewn</a:t>
                      </a:r>
                      <a:r>
                        <a:rPr lang="en-US" sz="4000" b="0" i="0" kern="1200" dirty="0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b="0" i="0" kern="1200" dirty="0" err="1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e;nyou</a:t>
                      </a:r>
                      <a:r>
                        <a:rPr lang="en-US" sz="4000" b="0" i="0" kern="1200" dirty="0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. `</a:t>
                      </a:r>
                      <a:r>
                        <a:rPr lang="en-US" sz="4000" b="0" i="0" kern="1200" dirty="0" err="1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Amyn</a:t>
                      </a:r>
                      <a:r>
                        <a:rPr lang="en-US" sz="4000" b="0" i="0" kern="1200" dirty="0" smtClean="0">
                          <a:solidFill>
                            <a:schemeClr val="tx1"/>
                          </a:solidFill>
                          <a:latin typeface="CS Avva Shenouda" pitchFamily="34" charset="0"/>
                          <a:ea typeface="+mn-ea"/>
                          <a:cs typeface="+mn-cs"/>
                        </a:rPr>
                        <a:t>.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S Avva Shenoud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3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look for the resurrection of the dead, and the life of the age to come. Amen.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4" name="Text Box 20"/>
          <p:cNvSpPr txBox="1">
            <a:spLocks noChangeArrowheads="1"/>
          </p:cNvSpPr>
          <p:nvPr/>
        </p:nvSpPr>
        <p:spPr bwMode="auto">
          <a:xfrm>
            <a:off x="609600" y="1295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S Avva Shenouda" pitchFamily="34" charset="0"/>
              </a:rPr>
              <a:t>Pilaoc@</a:t>
            </a:r>
          </a:p>
        </p:txBody>
      </p:sp>
      <p:sp>
        <p:nvSpPr>
          <p:cNvPr id="6155" name="Text Box 54"/>
          <p:cNvSpPr txBox="1">
            <a:spLocks noChangeArrowheads="1"/>
          </p:cNvSpPr>
          <p:nvPr/>
        </p:nvSpPr>
        <p:spPr bwMode="auto">
          <a:xfrm>
            <a:off x="5334000" y="1295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Congregation</a:t>
            </a:r>
            <a:r>
              <a:rPr lang="en-US" sz="2400" dirty="0">
                <a:latin typeface="CS Avva Shenouda" pitchFamily="34" charset="0"/>
              </a:rPr>
              <a:t>@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  <a:effectLst/>
                <a:latin typeface="CS Avva Shenouda" pitchFamily="34" charset="0"/>
              </a:rPr>
              <a:t>¿</a:t>
            </a:r>
            <a:r>
              <a:rPr lang="en-US" smtClean="0"/>
              <a:t> Anaphora Replies </a:t>
            </a:r>
            <a:r>
              <a:rPr lang="en-US" smtClean="0">
                <a:solidFill>
                  <a:schemeClr val="tx1"/>
                </a:solidFill>
                <a:effectLst/>
                <a:latin typeface="CS Avva Shenouda" pitchFamily="34" charset="0"/>
              </a:rPr>
              <a:t>¿</a:t>
            </a:r>
          </a:p>
        </p:txBody>
      </p:sp>
      <p:graphicFrame>
        <p:nvGraphicFramePr>
          <p:cNvPr id="65592" name="Group 56"/>
          <p:cNvGraphicFramePr>
            <a:graphicFrameLocks noGrp="1"/>
          </p:cNvGraphicFramePr>
          <p:nvPr>
            <p:ph idx="1"/>
          </p:nvPr>
        </p:nvGraphicFramePr>
        <p:xfrm>
          <a:off x="533400" y="1828800"/>
          <a:ext cx="8153400" cy="4496816"/>
        </p:xfrm>
        <a:graphic>
          <a:graphicData uri="http://schemas.openxmlformats.org/drawingml/2006/table">
            <a:tbl>
              <a:tblPr/>
              <a:tblGrid>
                <a:gridCol w="4267200"/>
                <a:gridCol w="3886200"/>
              </a:tblGrid>
              <a:tr h="142240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Ke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 meta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tw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 `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pneumatoc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cou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And with your spirit.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240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E,omen `proc ton Kurion.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We have them with the Lord.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240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Axion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ke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dikeon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It is meet and right.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4" name="Text Box 20"/>
          <p:cNvSpPr txBox="1">
            <a:spLocks noChangeArrowheads="1"/>
          </p:cNvSpPr>
          <p:nvPr/>
        </p:nvSpPr>
        <p:spPr bwMode="auto">
          <a:xfrm>
            <a:off x="609600" y="1295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S Avva Shenouda" pitchFamily="34" charset="0"/>
              </a:rPr>
              <a:t>Pilaoc@</a:t>
            </a:r>
          </a:p>
        </p:txBody>
      </p:sp>
      <p:sp>
        <p:nvSpPr>
          <p:cNvPr id="6155" name="Text Box 54"/>
          <p:cNvSpPr txBox="1">
            <a:spLocks noChangeArrowheads="1"/>
          </p:cNvSpPr>
          <p:nvPr/>
        </p:nvSpPr>
        <p:spPr bwMode="auto">
          <a:xfrm>
            <a:off x="4572000" y="1295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Congregation</a:t>
            </a:r>
            <a:r>
              <a:rPr lang="en-US" sz="2400">
                <a:latin typeface="CS Avva Shenouda" pitchFamily="34" charset="0"/>
              </a:rPr>
              <a:t>@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  <a:effectLst/>
                <a:latin typeface="CS Avva Shenouda" pitchFamily="34" charset="0"/>
              </a:rPr>
              <a:t>¿</a:t>
            </a:r>
            <a:r>
              <a:rPr lang="en-US" smtClean="0"/>
              <a:t> </a:t>
            </a:r>
            <a:r>
              <a:rPr lang="en-US" smtClean="0">
                <a:latin typeface="CS Avva Shenouda" pitchFamily="34" charset="0"/>
              </a:rPr>
              <a:t>Je Nai Nan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  <a:effectLst/>
                <a:latin typeface="CS Avva Shenouda" pitchFamily="34" charset="0"/>
              </a:rPr>
              <a:t>¿</a:t>
            </a:r>
          </a:p>
        </p:txBody>
      </p:sp>
      <p:graphicFrame>
        <p:nvGraphicFramePr>
          <p:cNvPr id="67628" name="Group 44"/>
          <p:cNvGraphicFramePr>
            <a:graphicFrameLocks noGrp="1"/>
          </p:cNvGraphicFramePr>
          <p:nvPr>
            <p:ph idx="1"/>
          </p:nvPr>
        </p:nvGraphicFramePr>
        <p:xfrm>
          <a:off x="533400" y="1828800"/>
          <a:ext cx="8153400" cy="4310952"/>
        </p:xfrm>
        <a:graphic>
          <a:graphicData uri="http://schemas.openxmlformats.org/drawingml/2006/table">
            <a:tbl>
              <a:tblPr/>
              <a:tblGrid>
                <a:gridCol w="4419600"/>
                <a:gridCol w="3733800"/>
              </a:tblGrid>
              <a:tr h="136525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Ele`ycon `ymac `o :eoc `o Cwtyr `ymon.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Have mercy upon us, O God, our Savior.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6838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Ele`ycon `ymac `o :eoc `o Cwtyr `ymon.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Have mercy upon us, O God, our Savior.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240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Ele`ycon `ymac `o :eoc `o Cwtyr `ymon.</a:t>
                      </a:r>
                    </a:p>
                    <a:p>
                      <a:pPr marL="5715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Kurie `ele`ycon.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Have mercy upon us, O God, our Savior.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Lord have mercy.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8" name="Text Box 20"/>
          <p:cNvSpPr txBox="1">
            <a:spLocks noChangeArrowheads="1"/>
          </p:cNvSpPr>
          <p:nvPr/>
        </p:nvSpPr>
        <p:spPr bwMode="auto">
          <a:xfrm>
            <a:off x="609600" y="1295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S Avva Shenouda" pitchFamily="34" charset="0"/>
              </a:rPr>
              <a:t>Pilaoc@</a:t>
            </a:r>
          </a:p>
        </p:txBody>
      </p:sp>
      <p:sp>
        <p:nvSpPr>
          <p:cNvPr id="7179" name="Text Box 21"/>
          <p:cNvSpPr txBox="1">
            <a:spLocks noChangeArrowheads="1"/>
          </p:cNvSpPr>
          <p:nvPr/>
        </p:nvSpPr>
        <p:spPr bwMode="auto">
          <a:xfrm>
            <a:off x="4953000" y="1295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Congregation</a:t>
            </a:r>
            <a:r>
              <a:rPr lang="en-US" sz="2400">
                <a:latin typeface="CS Avva Shenouda" pitchFamily="34" charset="0"/>
              </a:rPr>
              <a:t>@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/>
                <a:latin typeface="CS Avva Shenouda" pitchFamily="34" charset="0"/>
              </a:rPr>
              <a:t>¿</a:t>
            </a:r>
            <a:r>
              <a:rPr lang="en-US" dirty="0" smtClean="0"/>
              <a:t> </a:t>
            </a:r>
            <a:r>
              <a:rPr lang="en-US" dirty="0" smtClean="0">
                <a:latin typeface="CS Avva Shenouda" pitchFamily="34" charset="0"/>
              </a:rPr>
              <a:t>Ere </a:t>
            </a:r>
            <a:r>
              <a:rPr lang="en-US" dirty="0" err="1" smtClean="0">
                <a:latin typeface="CS Avva Shenouda" pitchFamily="34" charset="0"/>
              </a:rPr>
              <a:t>Pou`cmou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/>
                <a:latin typeface="CS Avva Shenouda" pitchFamily="34" charset="0"/>
              </a:rPr>
              <a:t>¿</a:t>
            </a:r>
            <a:endParaRPr lang="en-US" dirty="0" smtClean="0">
              <a:solidFill>
                <a:schemeClr val="tx1"/>
              </a:solidFill>
              <a:effectLst/>
              <a:latin typeface="CS Avva Shenouda" pitchFamily="34" charset="0"/>
            </a:endParaRPr>
          </a:p>
        </p:txBody>
      </p:sp>
      <p:graphicFrame>
        <p:nvGraphicFramePr>
          <p:cNvPr id="67628" name="Group 44"/>
          <p:cNvGraphicFramePr>
            <a:graphicFrameLocks noGrp="1"/>
          </p:cNvGraphicFramePr>
          <p:nvPr>
            <p:ph idx="1"/>
          </p:nvPr>
        </p:nvGraphicFramePr>
        <p:xfrm>
          <a:off x="533400" y="1828800"/>
          <a:ext cx="8153400" cy="3810000"/>
        </p:xfrm>
        <a:graphic>
          <a:graphicData uri="http://schemas.openxmlformats.org/drawingml/2006/table">
            <a:tbl>
              <a:tblPr/>
              <a:tblGrid>
                <a:gridCol w="4572000"/>
                <a:gridCol w="3581400"/>
              </a:tblGrid>
              <a:tr h="381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Ere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pou`cmou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e;ouab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swpi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neman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@ `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amyn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Doxa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ci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Kurie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@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Kurie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 `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ele`ycon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Kurie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 `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ele`ycon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@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Kerie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 `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eulogycon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@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Kurie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 `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anapaucon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@ `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amyn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S Avva Shenouda" pitchFamily="34" charset="0"/>
                          <a:cs typeface="Arial" charset="0"/>
                        </a:rPr>
                        <a:t>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S Avva Shenoud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May their holy blessings be with us. Amen.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Glory to You, O Lord. Lord have mercy; Lord have mercy. Lord, bless us; Lord, repose them. Amen.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8" name="Text Box 20"/>
          <p:cNvSpPr txBox="1">
            <a:spLocks noChangeArrowheads="1"/>
          </p:cNvSpPr>
          <p:nvPr/>
        </p:nvSpPr>
        <p:spPr bwMode="auto">
          <a:xfrm>
            <a:off x="609600" y="1295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S Avva Shenouda" pitchFamily="34" charset="0"/>
              </a:rPr>
              <a:t>Pilaoc@</a:t>
            </a:r>
          </a:p>
        </p:txBody>
      </p:sp>
      <p:sp>
        <p:nvSpPr>
          <p:cNvPr id="7179" name="Text Box 21"/>
          <p:cNvSpPr txBox="1">
            <a:spLocks noChangeArrowheads="1"/>
          </p:cNvSpPr>
          <p:nvPr/>
        </p:nvSpPr>
        <p:spPr bwMode="auto">
          <a:xfrm>
            <a:off x="4953000" y="1295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Congregation</a:t>
            </a:r>
            <a:r>
              <a:rPr lang="en-US" sz="2400">
                <a:latin typeface="CS Avva Shenouda" pitchFamily="34" charset="0"/>
              </a:rPr>
              <a:t>@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effectLst/>
                <a:latin typeface="CS Avva Shenouda" pitchFamily="34" charset="0"/>
              </a:rPr>
              <a:t>¿</a:t>
            </a:r>
            <a:br>
              <a:rPr lang="en-US" sz="4000" smtClean="0">
                <a:solidFill>
                  <a:schemeClr val="tx1"/>
                </a:solidFill>
                <a:effectLst/>
                <a:latin typeface="CS Avva Shenouda" pitchFamily="34" charset="0"/>
              </a:rPr>
            </a:br>
            <a:r>
              <a:rPr lang="en-US" sz="4000" u="sng" smtClean="0">
                <a:solidFill>
                  <a:schemeClr val="tx1"/>
                </a:solidFill>
                <a:effectLst/>
                <a:latin typeface="CS Avva Shenouda" pitchFamily="34" charset="0"/>
              </a:rPr>
              <a:t>Bwl `Ebol</a:t>
            </a:r>
          </a:p>
        </p:txBody>
      </p:sp>
      <p:sp>
        <p:nvSpPr>
          <p:cNvPr id="8195" name="Line 16"/>
          <p:cNvSpPr>
            <a:spLocks noChangeShapeType="1"/>
          </p:cNvSpPr>
          <p:nvPr/>
        </p:nvSpPr>
        <p:spPr bwMode="auto">
          <a:xfrm>
            <a:off x="533400" y="1371600"/>
            <a:ext cx="4419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18"/>
          <p:cNvSpPr>
            <a:spLocks noChangeShapeType="1"/>
          </p:cNvSpPr>
          <p:nvPr/>
        </p:nvSpPr>
        <p:spPr bwMode="auto">
          <a:xfrm>
            <a:off x="533400" y="6335713"/>
            <a:ext cx="4419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19"/>
          <p:cNvSpPr>
            <a:spLocks noChangeShapeType="1"/>
          </p:cNvSpPr>
          <p:nvPr/>
        </p:nvSpPr>
        <p:spPr bwMode="auto">
          <a:xfrm>
            <a:off x="533400" y="1371600"/>
            <a:ext cx="0" cy="273843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21"/>
          <p:cNvSpPr>
            <a:spLocks noChangeShapeType="1"/>
          </p:cNvSpPr>
          <p:nvPr/>
        </p:nvSpPr>
        <p:spPr bwMode="auto">
          <a:xfrm>
            <a:off x="8763000" y="1371600"/>
            <a:ext cx="0" cy="273843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48"/>
          <p:cNvSpPr>
            <a:spLocks noChangeShapeType="1"/>
          </p:cNvSpPr>
          <p:nvPr/>
        </p:nvSpPr>
        <p:spPr bwMode="auto">
          <a:xfrm>
            <a:off x="4953000" y="1371600"/>
            <a:ext cx="38100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49"/>
          <p:cNvSpPr>
            <a:spLocks noChangeShapeType="1"/>
          </p:cNvSpPr>
          <p:nvPr/>
        </p:nvSpPr>
        <p:spPr bwMode="auto">
          <a:xfrm>
            <a:off x="533400" y="4110038"/>
            <a:ext cx="0" cy="222567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51"/>
          <p:cNvSpPr>
            <a:spLocks noChangeShapeType="1"/>
          </p:cNvSpPr>
          <p:nvPr/>
        </p:nvSpPr>
        <p:spPr bwMode="auto">
          <a:xfrm>
            <a:off x="8763000" y="4110038"/>
            <a:ext cx="0" cy="222567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53"/>
          <p:cNvSpPr>
            <a:spLocks noChangeShapeType="1"/>
          </p:cNvSpPr>
          <p:nvPr/>
        </p:nvSpPr>
        <p:spPr bwMode="auto">
          <a:xfrm>
            <a:off x="4953000" y="6335713"/>
            <a:ext cx="38100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Text Box 56"/>
          <p:cNvSpPr txBox="1">
            <a:spLocks noChangeArrowheads="1"/>
          </p:cNvSpPr>
          <p:nvPr/>
        </p:nvSpPr>
        <p:spPr bwMode="auto">
          <a:xfrm>
            <a:off x="533400" y="1371600"/>
            <a:ext cx="81534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700">
                <a:latin typeface="CS Avva Shenouda" pitchFamily="34" charset="0"/>
              </a:rPr>
              <a:t>Bwl `ebol ,w `ebol@ `aricun,wrin nan `Vnou] `nnenparaptwma@ </a:t>
            </a:r>
          </a:p>
          <a:p>
            <a:pPr>
              <a:spcBef>
                <a:spcPct val="50000"/>
              </a:spcBef>
            </a:pPr>
            <a:r>
              <a:rPr lang="en-US" sz="3700">
                <a:latin typeface="CS Avva Shenouda" pitchFamily="34" charset="0"/>
              </a:rPr>
              <a:t>Ny`etanaitou qen penouws nem ny`etanaitou qen penouws an.</a:t>
            </a:r>
          </a:p>
          <a:p>
            <a:pPr>
              <a:spcBef>
                <a:spcPct val="50000"/>
              </a:spcBef>
            </a:pPr>
            <a:r>
              <a:rPr lang="en-US" sz="3700">
                <a:latin typeface="CS Avva Shenouda" pitchFamily="34" charset="0"/>
              </a:rPr>
              <a:t>Ny`etanaitou qen ou`emi@ nem ny`etanaitou qen oumetat``emi.</a:t>
            </a:r>
          </a:p>
          <a:p>
            <a:pPr>
              <a:spcBef>
                <a:spcPct val="50000"/>
              </a:spcBef>
            </a:pPr>
            <a:r>
              <a:rPr lang="en-US" sz="3700">
                <a:latin typeface="CS Avva Shenouda" pitchFamily="34" charset="0"/>
              </a:rPr>
              <a:t>Nyethyp nem nye;ouwnh `ebol@ `P[oic ek`e,au nan `ebol.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ffectLst/>
                <a:latin typeface="CS Avva Shenouda" pitchFamily="34" charset="0"/>
              </a:rPr>
              <a:t>Bwl `Ebol </a:t>
            </a:r>
            <a:r>
              <a:rPr lang="en-US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English</a:t>
            </a:r>
            <a:endParaRPr lang="en-US" smtClean="0">
              <a:solidFill>
                <a:schemeClr val="tx1"/>
              </a:solidFill>
              <a:effectLst/>
              <a:latin typeface="CS Avva Shenouda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700" smtClean="0"/>
              <a:t>Loose, remit, and forgive us, O God, our iniquities which we have committed willingly and which we have committed unwillingly, which we have committed knowingly and which we have committed unknowingly; the hidden and the manifest, O Lord, remit for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293</TotalTime>
  <Words>500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Tahoma</vt:lpstr>
      <vt:lpstr>Arial</vt:lpstr>
      <vt:lpstr>Wingdings</vt:lpstr>
      <vt:lpstr>Calibri</vt:lpstr>
      <vt:lpstr>Times New Roman</vt:lpstr>
      <vt:lpstr>CS Avva Shenouda</vt:lpstr>
      <vt:lpstr>Slit</vt:lpstr>
      <vt:lpstr>Gregorian Liturgy Replies</vt:lpstr>
      <vt:lpstr>¿ Hiten ni`precbia ¿</vt:lpstr>
      <vt:lpstr>¿ Through the Intercessions ¿</vt:lpstr>
      <vt:lpstr>¿ Orthodox Creed ¿</vt:lpstr>
      <vt:lpstr>¿ Anaphora Replies ¿</vt:lpstr>
      <vt:lpstr>¿ Je Nai Nan ¿</vt:lpstr>
      <vt:lpstr>¿ Ere Pou`cmou ¿</vt:lpstr>
      <vt:lpstr>¿ Bwl `Ebol</vt:lpstr>
      <vt:lpstr>Bwl `Ebol in English</vt:lpstr>
      <vt:lpstr>Oujai qen `P[oic</vt:lpstr>
    </vt:vector>
  </TitlesOfParts>
  <Company>St. George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Hymnology</dc:title>
  <dc:creator>Ossama Ekladious</dc:creator>
  <cp:lastModifiedBy>Ossama Ekladious</cp:lastModifiedBy>
  <cp:revision>31</cp:revision>
  <dcterms:created xsi:type="dcterms:W3CDTF">2015-10-31T18:59:14Z</dcterms:created>
  <dcterms:modified xsi:type="dcterms:W3CDTF">2016-11-19T01:09:07Z</dcterms:modified>
</cp:coreProperties>
</file>