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0"/>
  </p:notesMasterIdLst>
  <p:sldIdLst>
    <p:sldId id="256" r:id="rId2"/>
    <p:sldId id="269" r:id="rId3"/>
    <p:sldId id="296" r:id="rId4"/>
    <p:sldId id="362" r:id="rId5"/>
    <p:sldId id="330" r:id="rId6"/>
    <p:sldId id="293" r:id="rId7"/>
    <p:sldId id="275" r:id="rId8"/>
    <p:sldId id="276" r:id="rId9"/>
    <p:sldId id="285" r:id="rId10"/>
    <p:sldId id="277" r:id="rId11"/>
    <p:sldId id="278" r:id="rId12"/>
    <p:sldId id="271" r:id="rId13"/>
    <p:sldId id="273" r:id="rId14"/>
    <p:sldId id="279" r:id="rId15"/>
    <p:sldId id="281" r:id="rId16"/>
    <p:sldId id="266" r:id="rId17"/>
    <p:sldId id="272" r:id="rId18"/>
    <p:sldId id="268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3232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82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/>
                <a:latin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2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2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840E-E3BC-437A-8D27-233C3533F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18343-9AE2-4057-9FF5-20E4BB058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5AAA5-A6A3-4367-B1E0-10EB4BC84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3865-E712-4AE8-B3DD-8414C74BA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CC25E-5E07-488B-A3AA-CD3E43291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2113A-07F2-427F-A786-16A0434B7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8791-A3C4-4C63-BA3C-5B205951B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79BD3-2A51-40DD-9928-2FEE22DFE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874E8-E911-4CA4-B27C-5F8AA2455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8DBEE-AB55-4A2D-87EB-F169B9842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22EC5-2D12-487C-A09A-C8B1BB55B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281D-6E33-4ACB-816C-920381DD9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839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39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40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40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40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840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0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1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41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5EB1375-5A98-456C-8276-0A37D7B36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41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1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1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41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3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Coptic Lesson 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Coptic Numbers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267200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/>
              <a:t>Tens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000">
                <a:latin typeface="CS Avva Shenouda" pitchFamily="34" charset="0"/>
              </a:rPr>
              <a:t>=k</a:t>
            </a:r>
            <a:r>
              <a:rPr lang="en-US" sz="4000"/>
              <a:t>  </a:t>
            </a:r>
            <a:r>
              <a:rPr lang="en-US" sz="1600"/>
              <a:t>     	</a:t>
            </a:r>
            <a:r>
              <a:rPr lang="en-US" sz="4000"/>
              <a:t>=    	20     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jout</a:t>
            </a:r>
            <a:r>
              <a:rPr lang="en-US" sz="20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000">
                <a:latin typeface="CS Avva Shenouda" pitchFamily="34" charset="0"/>
              </a:rPr>
              <a:t>=l   </a:t>
            </a:r>
            <a:r>
              <a:rPr lang="en-US" sz="1800">
                <a:latin typeface="CS Avva Shenouda" pitchFamily="34" charset="0"/>
              </a:rPr>
              <a:t>	</a:t>
            </a:r>
            <a:r>
              <a:rPr lang="en-US" sz="4000"/>
              <a:t>= 	30    	</a:t>
            </a:r>
            <a:r>
              <a:rPr lang="en-US" sz="2000">
                <a:latin typeface="CS Avva Shenouda" pitchFamily="34" charset="0"/>
              </a:rPr>
              <a:t>(map)</a:t>
            </a:r>
            <a:endParaRPr lang="en-US" sz="200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000">
                <a:latin typeface="CS Avva Shenouda" pitchFamily="34" charset="0"/>
              </a:rPr>
              <a:t>=m    	</a:t>
            </a:r>
            <a:r>
              <a:rPr lang="en-US" sz="4000"/>
              <a:t>=    	40    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`hme</a:t>
            </a:r>
            <a:r>
              <a:rPr lang="en-US" sz="20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000">
                <a:latin typeface="CS Avva Shenouda" pitchFamily="34" charset="0"/>
              </a:rPr>
              <a:t>=n   </a:t>
            </a:r>
            <a:r>
              <a:rPr lang="en-US" sz="1800">
                <a:latin typeface="CS Avva Shenouda" pitchFamily="34" charset="0"/>
              </a:rPr>
              <a:t>  </a:t>
            </a:r>
            <a:r>
              <a:rPr lang="en-US" sz="1000">
                <a:latin typeface="CS Avva Shenouda" pitchFamily="34" charset="0"/>
              </a:rPr>
              <a:t> 	</a:t>
            </a:r>
            <a:r>
              <a:rPr lang="en-US" sz="4000"/>
              <a:t>=    	50     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tebi</a:t>
            </a:r>
            <a:r>
              <a:rPr lang="en-US" sz="20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000">
                <a:latin typeface="CS Avva Shenouda" pitchFamily="34" charset="0"/>
              </a:rPr>
              <a:t>=x		_	60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ce</a:t>
            </a:r>
            <a:r>
              <a:rPr lang="en-US" sz="20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000">
                <a:latin typeface="CS Avva Shenouda" pitchFamily="34" charset="0"/>
              </a:rPr>
              <a:t>=o</a:t>
            </a:r>
            <a:r>
              <a:rPr lang="en-US" sz="4000"/>
              <a:t>  </a:t>
            </a:r>
            <a:r>
              <a:rPr lang="en-US" sz="1600"/>
              <a:t>     	</a:t>
            </a:r>
            <a:r>
              <a:rPr lang="en-US" sz="4000"/>
              <a:t>=    	70    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`sbe</a:t>
            </a:r>
            <a:r>
              <a:rPr lang="en-US" sz="20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000">
                <a:latin typeface="CS Avva Shenouda" pitchFamily="34" charset="0"/>
              </a:rPr>
              <a:t>=p</a:t>
            </a:r>
            <a:r>
              <a:rPr lang="en-US" sz="4000"/>
              <a:t>  </a:t>
            </a:r>
            <a:r>
              <a:rPr lang="en-US" sz="1600"/>
              <a:t>	</a:t>
            </a:r>
            <a:r>
              <a:rPr lang="en-US" sz="4000"/>
              <a:t>= 	80  	</a:t>
            </a:r>
            <a:r>
              <a:rPr lang="en-US" sz="2000">
                <a:latin typeface="CS Avva Shenouda" pitchFamily="34" charset="0"/>
              </a:rPr>
              <a:t>(qamne)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257800" algn="l"/>
              </a:tabLst>
              <a:defRPr/>
            </a:pPr>
            <a:r>
              <a:rPr lang="en-US" sz="4400">
                <a:latin typeface="CS Avva Shenouda" pitchFamily="34" charset="0"/>
              </a:rPr>
              <a:t>=F	_	90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pictau</a:t>
            </a:r>
            <a:r>
              <a:rPr lang="en-US" sz="2000"/>
              <a:t>)</a:t>
            </a:r>
            <a:endParaRPr lang="en-US" sz="4400">
              <a:latin typeface="CS Avva Shenouda" pitchFamily="34" charset="0"/>
            </a:endParaRPr>
          </a:p>
        </p:txBody>
      </p:sp>
      <p:pic>
        <p:nvPicPr>
          <p:cNvPr id="13316" name="Picture 4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648200" cy="7159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/>
              <a:t>Hundreds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5344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>
                <a:latin typeface="CS Avva Shenouda" pitchFamily="34" charset="0"/>
              </a:rPr>
              <a:t>==r   </a:t>
            </a:r>
            <a:r>
              <a:rPr lang="en-US" sz="2000">
                <a:latin typeface="CS Avva Shenouda" pitchFamily="34" charset="0"/>
              </a:rPr>
              <a:t>  	</a:t>
            </a:r>
            <a:r>
              <a:rPr lang="en-US" sz="4400"/>
              <a:t>=  	100   	</a:t>
            </a:r>
            <a:r>
              <a:rPr lang="en-US" sz="2400"/>
              <a:t>(</a:t>
            </a:r>
            <a:r>
              <a:rPr lang="en-US" sz="2400">
                <a:latin typeface="CS Avva Shenouda" pitchFamily="34" charset="0"/>
              </a:rPr>
              <a:t>se</a:t>
            </a:r>
            <a:r>
              <a:rPr lang="en-US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>
                <a:latin typeface="CS Avva Shenouda" pitchFamily="34" charset="0"/>
              </a:rPr>
              <a:t>=c    	</a:t>
            </a:r>
            <a:r>
              <a:rPr lang="en-US" sz="4400"/>
              <a:t>= 	200 	</a:t>
            </a:r>
            <a:r>
              <a:rPr lang="en-US" sz="2400"/>
              <a:t>(</a:t>
            </a:r>
            <a:r>
              <a:rPr lang="en-US" sz="2400">
                <a:latin typeface="CS Avva Shenouda" pitchFamily="34" charset="0"/>
              </a:rPr>
              <a:t>`cnau-se</a:t>
            </a:r>
            <a:r>
              <a:rPr lang="en-US" sz="24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>
                <a:latin typeface="CS Avva Shenouda" pitchFamily="34" charset="0"/>
              </a:rPr>
              <a:t>=t   </a:t>
            </a:r>
            <a:r>
              <a:rPr lang="en-US" sz="900">
                <a:latin typeface="CS Avva Shenouda" pitchFamily="34" charset="0"/>
              </a:rPr>
              <a:t>  	</a:t>
            </a:r>
            <a:r>
              <a:rPr lang="en-US" sz="4400"/>
              <a:t>= 	300 	</a:t>
            </a:r>
            <a:r>
              <a:rPr lang="en-US" sz="2400"/>
              <a:t>(</a:t>
            </a:r>
            <a:r>
              <a:rPr lang="en-US" sz="2400">
                <a:latin typeface="CS Avva Shenouda" pitchFamily="34" charset="0"/>
              </a:rPr>
              <a:t>somt-se</a:t>
            </a:r>
            <a:r>
              <a:rPr lang="en-US" sz="24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>
                <a:latin typeface="CS Avva Shenouda" pitchFamily="34" charset="0"/>
              </a:rPr>
              <a:t>===,</a:t>
            </a:r>
            <a:r>
              <a:rPr lang="en-US" sz="4400"/>
              <a:t>  </a:t>
            </a:r>
            <a:r>
              <a:rPr lang="en-US" sz="1800"/>
              <a:t>  	</a:t>
            </a:r>
            <a:r>
              <a:rPr lang="en-US" sz="4400"/>
              <a:t>=  	600  	</a:t>
            </a:r>
            <a:r>
              <a:rPr lang="en-US" sz="2400"/>
              <a:t>(</a:t>
            </a:r>
            <a:r>
              <a:rPr lang="en-US" sz="2400">
                <a:latin typeface="CS Avva Shenouda" pitchFamily="34" charset="0"/>
              </a:rPr>
              <a:t>coou-se</a:t>
            </a:r>
            <a:r>
              <a:rPr lang="en-US" sz="24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>
                <a:latin typeface="CS Avva Shenouda" pitchFamily="34" charset="0"/>
              </a:rPr>
              <a:t>='	</a:t>
            </a:r>
            <a:r>
              <a:rPr lang="en-US" sz="4400"/>
              <a:t>=</a:t>
            </a:r>
            <a:r>
              <a:rPr lang="en-US" sz="4400">
                <a:latin typeface="Times New Roman" pitchFamily="18" charset="0"/>
              </a:rPr>
              <a:t>	</a:t>
            </a:r>
            <a:r>
              <a:rPr lang="en-US" sz="4400"/>
              <a:t>700</a:t>
            </a:r>
            <a:r>
              <a:rPr lang="en-US" sz="4400">
                <a:latin typeface="Times New Roman" pitchFamily="18" charset="0"/>
              </a:rPr>
              <a:t>  	</a:t>
            </a:r>
            <a:r>
              <a:rPr lang="en-US" sz="2400">
                <a:latin typeface="Times New Roman" pitchFamily="18" charset="0"/>
              </a:rPr>
              <a:t>(</a:t>
            </a:r>
            <a:r>
              <a:rPr lang="en-US" sz="2400">
                <a:latin typeface="CS Avva Shenouda" pitchFamily="34" charset="0"/>
              </a:rPr>
              <a:t>sasf-`nse)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>
                <a:latin typeface="CS Avva Shenouda" pitchFamily="34" charset="0"/>
              </a:rPr>
              <a:t>=w</a:t>
            </a:r>
            <a:r>
              <a:rPr lang="en-US" sz="4400"/>
              <a:t>  </a:t>
            </a:r>
            <a:r>
              <a:rPr lang="en-US" sz="1800"/>
              <a:t>  	</a:t>
            </a:r>
            <a:r>
              <a:rPr lang="en-US" sz="4400"/>
              <a:t>= 	800 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`smyn-se</a:t>
            </a:r>
            <a:r>
              <a:rPr lang="en-US" sz="20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>
                <a:latin typeface="CS Avva Shenouda" pitchFamily="34" charset="0"/>
              </a:rPr>
              <a:t>=s   	</a:t>
            </a:r>
            <a:r>
              <a:rPr lang="en-US" sz="4400"/>
              <a:t>=  	900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`'it-se</a:t>
            </a:r>
            <a:r>
              <a:rPr lang="en-US" sz="200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200400" algn="l"/>
                <a:tab pos="5486400" algn="l"/>
              </a:tabLst>
              <a:defRPr/>
            </a:pPr>
            <a:r>
              <a:rPr lang="en-US" sz="4400" u="sng">
                <a:latin typeface="CS Avva Shenouda" pitchFamily="34" charset="0"/>
              </a:rPr>
              <a:t>a</a:t>
            </a:r>
            <a:r>
              <a:rPr lang="en-US" sz="4400">
                <a:latin typeface="CS Avva Shenouda" pitchFamily="34" charset="0"/>
              </a:rPr>
              <a:t>		_	</a:t>
            </a:r>
            <a:r>
              <a:rPr lang="en-US" sz="4400"/>
              <a:t>1000	</a:t>
            </a:r>
            <a:r>
              <a:rPr lang="en-US" sz="2000"/>
              <a:t>(</a:t>
            </a:r>
            <a:r>
              <a:rPr lang="en-US" sz="2000">
                <a:latin typeface="CS Avva Shenouda" pitchFamily="34" charset="0"/>
              </a:rPr>
              <a:t>so</a:t>
            </a:r>
            <a:r>
              <a:rPr lang="en-US" sz="2000"/>
              <a:t>)</a:t>
            </a:r>
          </a:p>
        </p:txBody>
      </p:sp>
      <p:pic>
        <p:nvPicPr>
          <p:cNvPr id="14340" name="Picture 4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Review the Numbers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>
                <a:latin typeface="CS Avva Shenouda" pitchFamily="34" charset="0"/>
              </a:rPr>
              <a:t>=a   =b   =e   =z   =i   =k   =m   =n   =o   =c   =t   =w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>
              <a:latin typeface="CS Avva Shenouda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>
                <a:latin typeface="CS Avva Shenouda" pitchFamily="34" charset="0"/>
              </a:rPr>
              <a:t>=e     =;     =l     =s     =p     =o    =c     =t     ==,    =='    =w</a:t>
            </a:r>
          </a:p>
        </p:txBody>
      </p:sp>
      <p:pic>
        <p:nvPicPr>
          <p:cNvPr id="15364" name="Picture 4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597275"/>
            <a:ext cx="51816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274638"/>
            <a:ext cx="5195888" cy="5000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Coptic Alphabets</a:t>
            </a:r>
          </a:p>
        </p:txBody>
      </p:sp>
      <p:pic>
        <p:nvPicPr>
          <p:cNvPr id="16387" name="Picture 3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44" name="Picture 36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0085" y="3421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43600" cy="7159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/>
              <a:t>Coptic Numbers Exercise 1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3581400" y="51816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(Eshmin-she-tevi-etiou)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260600" y="5178425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855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914400" y="51816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=w=n=e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3606800" y="4532313"/>
            <a:ext cx="4775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(Shomt-she-goot-esnav)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2260600" y="4532313"/>
            <a:ext cx="134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322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914400" y="4532313"/>
            <a:ext cx="134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=t=k=b</a:t>
            </a:r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3581400" y="38862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(Esnav-she-eshve)</a:t>
            </a: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2260600" y="38846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270</a:t>
            </a: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914400" y="38862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==c=o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3581400" y="32004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(Tevi-esnav)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2260600" y="32369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52</a:t>
            </a:r>
          </a:p>
        </p:txBody>
      </p:sp>
      <p:sp>
        <p:nvSpPr>
          <p:cNvPr id="90126" name="Rectangle 14"/>
          <p:cNvSpPr>
            <a:spLocks noChangeArrowheads="1"/>
          </p:cNvSpPr>
          <p:nvPr/>
        </p:nvSpPr>
        <p:spPr bwMode="auto">
          <a:xfrm>
            <a:off x="914400" y="32004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=n=b</a:t>
            </a:r>
          </a:p>
        </p:txBody>
      </p:sp>
      <p:sp>
        <p:nvSpPr>
          <p:cNvPr id="90127" name="Rectangle 15"/>
          <p:cNvSpPr>
            <a:spLocks noChangeArrowheads="1"/>
          </p:cNvSpPr>
          <p:nvPr/>
        </p:nvSpPr>
        <p:spPr bwMode="auto">
          <a:xfrm>
            <a:off x="3581400" y="25908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(Ehme-shashf)</a:t>
            </a:r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2260600" y="25892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47</a:t>
            </a:r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914400" y="25892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=m=z</a:t>
            </a:r>
          </a:p>
        </p:txBody>
      </p:sp>
      <p:sp>
        <p:nvSpPr>
          <p:cNvPr id="90130" name="Rectangle 18"/>
          <p:cNvSpPr>
            <a:spLocks noChangeArrowheads="1"/>
          </p:cNvSpPr>
          <p:nvPr/>
        </p:nvSpPr>
        <p:spPr bwMode="auto">
          <a:xfrm>
            <a:off x="3581400" y="1981200"/>
            <a:ext cx="477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(Goot-etiou)</a:t>
            </a:r>
          </a:p>
        </p:txBody>
      </p:sp>
      <p:sp>
        <p:nvSpPr>
          <p:cNvPr id="90131" name="Rectangle 19"/>
          <p:cNvSpPr>
            <a:spLocks noChangeArrowheads="1"/>
          </p:cNvSpPr>
          <p:nvPr/>
        </p:nvSpPr>
        <p:spPr bwMode="auto">
          <a:xfrm>
            <a:off x="2260600" y="1943100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25</a:t>
            </a:r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914400" y="1981200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=k=e</a:t>
            </a:r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3581400" y="12954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(meet-owai)</a:t>
            </a:r>
          </a:p>
        </p:txBody>
      </p: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2260600" y="12954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11</a:t>
            </a:r>
          </a:p>
        </p:txBody>
      </p:sp>
      <p:sp>
        <p:nvSpPr>
          <p:cNvPr id="90135" name="Rectangle 23"/>
          <p:cNvSpPr>
            <a:spLocks noChangeArrowheads="1"/>
          </p:cNvSpPr>
          <p:nvPr/>
        </p:nvSpPr>
        <p:spPr bwMode="auto">
          <a:xfrm>
            <a:off x="914400" y="12954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=i=a</a:t>
            </a:r>
          </a:p>
        </p:txBody>
      </p:sp>
      <p:sp>
        <p:nvSpPr>
          <p:cNvPr id="90136" name="Line 24"/>
          <p:cNvSpPr>
            <a:spLocks noChangeShapeType="1"/>
          </p:cNvSpPr>
          <p:nvPr/>
        </p:nvSpPr>
        <p:spPr bwMode="auto">
          <a:xfrm>
            <a:off x="914400" y="1295400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914400" y="19431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38" name="Line 26"/>
          <p:cNvSpPr>
            <a:spLocks noChangeShapeType="1"/>
          </p:cNvSpPr>
          <p:nvPr/>
        </p:nvSpPr>
        <p:spPr bwMode="auto">
          <a:xfrm>
            <a:off x="914400" y="25892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39" name="Line 27"/>
          <p:cNvSpPr>
            <a:spLocks noChangeShapeType="1"/>
          </p:cNvSpPr>
          <p:nvPr/>
        </p:nvSpPr>
        <p:spPr bwMode="auto">
          <a:xfrm>
            <a:off x="914400" y="32369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0" name="Line 28"/>
          <p:cNvSpPr>
            <a:spLocks noChangeShapeType="1"/>
          </p:cNvSpPr>
          <p:nvPr/>
        </p:nvSpPr>
        <p:spPr bwMode="auto">
          <a:xfrm>
            <a:off x="914400" y="38846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>
            <a:off x="914400" y="45323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2" name="Line 30"/>
          <p:cNvSpPr>
            <a:spLocks noChangeShapeType="1"/>
          </p:cNvSpPr>
          <p:nvPr/>
        </p:nvSpPr>
        <p:spPr bwMode="auto">
          <a:xfrm>
            <a:off x="914400" y="5178425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3" name="Line 31"/>
          <p:cNvSpPr>
            <a:spLocks noChangeShapeType="1"/>
          </p:cNvSpPr>
          <p:nvPr/>
        </p:nvSpPr>
        <p:spPr bwMode="auto">
          <a:xfrm>
            <a:off x="914400" y="5826125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>
            <a:off x="914400" y="1295400"/>
            <a:ext cx="0" cy="4530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>
            <a:off x="2260600" y="1295400"/>
            <a:ext cx="0" cy="453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6" name="Line 34"/>
          <p:cNvSpPr>
            <a:spLocks noChangeShapeType="1"/>
          </p:cNvSpPr>
          <p:nvPr/>
        </p:nvSpPr>
        <p:spPr bwMode="auto">
          <a:xfrm>
            <a:off x="3606800" y="1295400"/>
            <a:ext cx="0" cy="453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>
            <a:off x="8382000" y="1295400"/>
            <a:ext cx="0" cy="4530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0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0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0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  <p:bldP spid="90116" grpId="0"/>
      <p:bldP spid="90117" grpId="0"/>
      <p:bldP spid="90118" grpId="0"/>
      <p:bldP spid="90119" grpId="0"/>
      <p:bldP spid="90120" grpId="0"/>
      <p:bldP spid="90121" grpId="0"/>
      <p:bldP spid="90122" grpId="0"/>
      <p:bldP spid="90123" grpId="0"/>
      <p:bldP spid="90124" grpId="0"/>
      <p:bldP spid="90125" grpId="0"/>
      <p:bldP spid="90126" grpId="0"/>
      <p:bldP spid="90127" grpId="0"/>
      <p:bldP spid="90128" grpId="0"/>
      <p:bldP spid="90129" grpId="0"/>
      <p:bldP spid="90130" grpId="0"/>
      <p:bldP spid="90131" grpId="0"/>
      <p:bldP spid="90132" grpId="0"/>
      <p:bldP spid="90133" grpId="0"/>
      <p:bldP spid="90134" grpId="0"/>
      <p:bldP spid="901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8" name="Picture 36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867400" cy="868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/>
              <a:t>Coptic Numbers Exercise 2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581400" y="51816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(Eshmin-she-tevi-etiou)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2260600" y="5178425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855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914400" y="51816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=w=n=e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606800" y="4532313"/>
            <a:ext cx="4775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27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Esnav-she-nem-meit-esnav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260600" y="4532313"/>
            <a:ext cx="134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212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914400" y="4532313"/>
            <a:ext cx="134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=c=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=b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3581400" y="38862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(Shae-nem-ehme)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2260600" y="38846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140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914400" y="38862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==r=m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3581400" y="32004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(Eshve-shashf)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2260600" y="32369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77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914400" y="32004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=o=z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3581400" y="25908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(Tevi-ouai)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2260600" y="25892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51</a:t>
            </a: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914400" y="2589213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=n=a</a:t>
            </a:r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3581400" y="1981200"/>
            <a:ext cx="477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(Goot-soo)</a:t>
            </a: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2260600" y="1943100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26</a:t>
            </a: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914400" y="1981200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=k^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3581400" y="1295400"/>
            <a:ext cx="4775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(meet-eshmein)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2260600" y="12954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18</a:t>
            </a:r>
          </a:p>
        </p:txBody>
      </p:sp>
      <p:sp>
        <p:nvSpPr>
          <p:cNvPr id="92183" name="Rectangle 23"/>
          <p:cNvSpPr>
            <a:spLocks noChangeArrowheads="1"/>
          </p:cNvSpPr>
          <p:nvPr/>
        </p:nvSpPr>
        <p:spPr bwMode="auto">
          <a:xfrm>
            <a:off x="914400" y="1295400"/>
            <a:ext cx="1346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=y</a:t>
            </a:r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914400" y="1295400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914400" y="19431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>
            <a:off x="914400" y="25892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>
            <a:off x="914400" y="32369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>
            <a:off x="914400" y="38846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>
            <a:off x="914400" y="45323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>
            <a:off x="914400" y="5178425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>
            <a:off x="914400" y="5826125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>
            <a:off x="914400" y="1295400"/>
            <a:ext cx="0" cy="4530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>
            <a:off x="2260600" y="1295400"/>
            <a:ext cx="0" cy="453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>
            <a:off x="3606800" y="1295400"/>
            <a:ext cx="0" cy="453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>
            <a:off x="8382000" y="1295400"/>
            <a:ext cx="0" cy="4530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/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74" grpId="0"/>
      <p:bldP spid="92175" grpId="0"/>
      <p:bldP spid="92176" grpId="0"/>
      <p:bldP spid="92177" grpId="0"/>
      <p:bldP spid="92178" grpId="0"/>
      <p:bldP spid="92179" grpId="0"/>
      <p:bldP spid="92180" grpId="0"/>
      <p:bldP spid="92181" grpId="0"/>
      <p:bldP spid="92182" grpId="0"/>
      <p:bldP spid="921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5943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Coptic Numbers Exercise 3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3581400" y="5181600"/>
            <a:ext cx="477520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`smyn-`nse-tebi-`tiou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286000" y="5178425"/>
            <a:ext cx="129540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855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914400" y="5181600"/>
            <a:ext cx="1346200" cy="57785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=w=n=e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3581400" y="4495800"/>
            <a:ext cx="4775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(`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cnau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-se-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myt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-`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cnau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2260600" y="4532313"/>
            <a:ext cx="1346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212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914400" y="4495800"/>
            <a:ext cx="1346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=c=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=b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3581400" y="3886200"/>
            <a:ext cx="4775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(`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tiou-`nse-qamne-'it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260600" y="3884613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589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914400" y="3886200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==v=p=;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3581400" y="3200400"/>
            <a:ext cx="4775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qamne-somt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260600" y="3236913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83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914400" y="3200400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=p=g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3581400" y="2590800"/>
            <a:ext cx="4775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`hme-sasf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260600" y="2589213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47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914400" y="2589213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=m=z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581400" y="1981200"/>
            <a:ext cx="4775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map-`ftou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60600" y="1943100"/>
            <a:ext cx="1346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34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914400" y="1981200"/>
            <a:ext cx="1346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=l=d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581400" y="1295400"/>
            <a:ext cx="4775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(jout-'it)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86000" y="1295400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= 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29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14400" y="1295400"/>
            <a:ext cx="13462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=k=;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914400" y="1295400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914400" y="19431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914400" y="25892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914400" y="32369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914400" y="3884613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914400" y="44958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914400" y="5181600"/>
            <a:ext cx="746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914400" y="5791200"/>
            <a:ext cx="7467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914400" y="1295400"/>
            <a:ext cx="1588" cy="40449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260600" y="1295400"/>
            <a:ext cx="1588" cy="404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3581400" y="1295400"/>
            <a:ext cx="1588" cy="404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>
            <a:off x="8382000" y="1295400"/>
            <a:ext cx="1588" cy="40449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9492" name="Picture 81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29" grpId="0" animBg="1"/>
      <p:bldP spid="21528" grpId="0" animBg="1"/>
      <p:bldP spid="21527" grpId="0" animBg="1"/>
      <p:bldP spid="21526" grpId="0"/>
      <p:bldP spid="21525" grpId="0"/>
      <p:bldP spid="21524" grpId="0"/>
      <p:bldP spid="21523" grpId="0"/>
      <p:bldP spid="21522" grpId="0"/>
      <p:bldP spid="21521" grpId="0"/>
      <p:bldP spid="21520" grpId="0"/>
      <p:bldP spid="21519" grpId="0"/>
      <p:bldP spid="21518" grpId="0"/>
      <p:bldP spid="21517" grpId="0"/>
      <p:bldP spid="21516" grpId="0"/>
      <p:bldP spid="21515" grpId="0"/>
      <p:bldP spid="21514" grpId="0"/>
      <p:bldP spid="21513" grpId="0"/>
      <p:bldP spid="21512" grpId="0"/>
      <p:bldP spid="21511" grpId="0"/>
      <p:bldP spid="21510" grpId="0"/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</a:t>
            </a:r>
            <a:r>
              <a:rPr lang="en-US" dirty="0" smtClean="0">
                <a:solidFill>
                  <a:srgbClr val="990033"/>
                </a:solidFill>
              </a:rPr>
              <a:t>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endParaRPr lang="en-US" sz="40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352800"/>
            <a:ext cx="7772400" cy="1508125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CS Avva Shenouda" pitchFamily="34" charset="0"/>
              </a:rPr>
              <a:t>Oujai qen `P[oic</a:t>
            </a: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600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281863" y="4995863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 </a:t>
            </a:r>
            <a:r>
              <a:rPr lang="en-US" dirty="0"/>
              <a:t>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200" dirty="0" err="1" smtClean="0">
                <a:cs typeface="Times New Roman" pitchFamily="18" charset="0"/>
              </a:rPr>
              <a:t>tebi</a:t>
            </a: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==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Allyloui`a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Rejoice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3200" dirty="0">
                <a:latin typeface="CS Avva Shenouda" charset="0"/>
              </a:rPr>
              <a:t>=a=l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CS Avva Shenouda"/>
                <a:cs typeface="CS Avva Shenouda"/>
              </a:rPr>
              <a:t>"</a:t>
            </a:r>
            <a:r>
              <a:rPr lang="en-US" sz="2800" dirty="0" err="1" smtClean="0">
                <a:latin typeface="CS Avva Shenouda"/>
                <a:cs typeface="CS Avva Shenouda"/>
              </a:rPr>
              <a:t>yt</a:t>
            </a:r>
            <a:endParaRPr lang="en-US" sz="2800" dirty="0">
              <a:latin typeface="CS Avva Shenouda"/>
              <a:cs typeface="CS Avva Shenouda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</a:t>
            </a:r>
            <a:r>
              <a:rPr lang="en-US" sz="4000" dirty="0"/>
              <a:t>;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50000"/>
              </a:lnSpc>
              <a:defRPr/>
            </a:pPr>
            <a:r>
              <a:rPr lang="en-US" sz="4000" dirty="0"/>
              <a:t>x</a:t>
            </a:r>
            <a:endParaRPr lang="en-US" sz="4000" dirty="0" smtClean="0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Marteroc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Martyr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  <a:buClr>
                <a:schemeClr val="tx2"/>
              </a:buClr>
              <a:buSzPct val="70000"/>
              <a:tabLst>
                <a:tab pos="914400" algn="l"/>
              </a:tabLst>
            </a:pPr>
            <a:r>
              <a:rPr lang="en-US" sz="4000" dirty="0">
                <a:latin typeface="CS Avva Shenouda" charset="0"/>
              </a:rPr>
              <a:t>¢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Epsilon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U u</a:t>
            </a:r>
            <a:endParaRPr lang="en-US" sz="4000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80" grpId="0"/>
      <p:bldP spid="23579" grpId="0"/>
      <p:bldP spid="23578" grpId="0"/>
      <p:bldP spid="23577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8" grpId="0"/>
      <p:bldP spid="23567" grpId="0"/>
      <p:bldP spid="23566" grpId="0"/>
      <p:bldP spid="23565" grpId="0"/>
      <p:bldP spid="23564" grpId="0"/>
      <p:bldP spid="23563" grpId="0"/>
      <p:bldP spid="23562" grpId="0"/>
      <p:bldP spid="23561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4495800" cy="636588"/>
          </a:xfrm>
        </p:spPr>
        <p:txBody>
          <a:bodyPr/>
          <a:lstStyle/>
          <a:p>
            <a:pPr algn="l">
              <a:defRPr/>
            </a:pPr>
            <a:r>
              <a:rPr lang="en-US" sz="4000" dirty="0">
                <a:latin typeface="Times New Roman" pitchFamily="18" charset="0"/>
                <a:ea typeface="+mj-ea"/>
                <a:cs typeface="+mj-cs"/>
              </a:rPr>
              <a:t>Rule for the Iota </a:t>
            </a:r>
            <a:r>
              <a:rPr lang="en-US" sz="4000" dirty="0" err="1">
                <a:solidFill>
                  <a:srgbClr val="FF0000"/>
                </a:solidFill>
                <a:latin typeface="CS Avva Shenouda" pitchFamily="34" charset="0"/>
                <a:ea typeface="+mj-ea"/>
                <a:cs typeface="+mj-cs"/>
              </a:rPr>
              <a:t>i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  <a:ea typeface="+mj-ea"/>
                <a:cs typeface="+mj-cs"/>
              </a:rPr>
              <a:t> </a:t>
            </a:r>
            <a:endParaRPr lang="en-US" sz="40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4835" name="Line 99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37" name="Text Box 101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 </a:t>
            </a:r>
            <a:r>
              <a:rPr lang="en-US" sz="4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44838" name="Text Box 102"/>
          <p:cNvSpPr txBox="1">
            <a:spLocks noChangeArrowheads="1"/>
          </p:cNvSpPr>
          <p:nvPr/>
        </p:nvSpPr>
        <p:spPr bwMode="auto">
          <a:xfrm>
            <a:off x="3352800" y="12192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39" name="Text Box 103"/>
          <p:cNvSpPr txBox="1">
            <a:spLocks noChangeArrowheads="1"/>
          </p:cNvSpPr>
          <p:nvPr/>
        </p:nvSpPr>
        <p:spPr bwMode="auto">
          <a:xfrm>
            <a:off x="3276600" y="21336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0" name="Text Box 104"/>
          <p:cNvSpPr txBox="1">
            <a:spLocks noChangeArrowheads="1"/>
          </p:cNvSpPr>
          <p:nvPr/>
        </p:nvSpPr>
        <p:spPr bwMode="auto">
          <a:xfrm>
            <a:off x="3352800" y="3276600"/>
            <a:ext cx="762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4843" name="Freeform 107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4" name="Line 108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5" name="Line 109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endParaRPr lang="en-US" sz="4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48" name="Text Box 112"/>
          <p:cNvSpPr txBox="1">
            <a:spLocks noChangeArrowheads="1"/>
          </p:cNvSpPr>
          <p:nvPr/>
        </p:nvSpPr>
        <p:spPr bwMode="auto">
          <a:xfrm>
            <a:off x="3886200" y="1371600"/>
            <a:ext cx="39624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 1</a:t>
            </a:r>
            <a:r>
              <a:rPr lang="en-US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letter in a word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49" name="Text Box 113"/>
          <p:cNvSpPr txBox="1">
            <a:spLocks noChangeArrowheads="1"/>
          </p:cNvSpPr>
          <p:nvPr/>
        </p:nvSpPr>
        <p:spPr bwMode="auto">
          <a:xfrm>
            <a:off x="3886200" y="2286000"/>
            <a:ext cx="38862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between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consonants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44850" name="Text Box 114"/>
          <p:cNvSpPr txBox="1">
            <a:spLocks noChangeArrowheads="1"/>
          </p:cNvSpPr>
          <p:nvPr/>
        </p:nvSpPr>
        <p:spPr bwMode="auto">
          <a:xfrm>
            <a:off x="3886200" y="3276600"/>
            <a:ext cx="32004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next to a vowel)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1" name="Text Box 115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44852" name="Text Box 116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isi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3" name="Text Box 117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rwmi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4" name="Text Box 118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iom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5" name="Text Box 119"/>
          <p:cNvSpPr txBox="1">
            <a:spLocks noChangeArrowheads="1"/>
          </p:cNvSpPr>
          <p:nvPr/>
        </p:nvSpPr>
        <p:spPr bwMode="auto">
          <a:xfrm>
            <a:off x="6324600" y="4648200"/>
            <a:ext cx="1905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Icrayl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6" name="Text Box 120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niben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7" name="Text Box 121"/>
          <p:cNvSpPr txBox="1">
            <a:spLocks noChangeArrowheads="1"/>
          </p:cNvSpPr>
          <p:nvPr/>
        </p:nvSpPr>
        <p:spPr bwMode="auto">
          <a:xfrm>
            <a:off x="32766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58" name="Text Box 122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nai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0" name="Text Box 124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agioc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1" name="Text Box 125"/>
          <p:cNvSpPr txBox="1">
            <a:spLocks noChangeArrowheads="1"/>
          </p:cNvSpPr>
          <p:nvPr/>
        </p:nvSpPr>
        <p:spPr bwMode="auto">
          <a:xfrm>
            <a:off x="2362200" y="6156325"/>
            <a:ext cx="22098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`&lt;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rictoc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2" name="Text Box 126"/>
          <p:cNvSpPr txBox="1">
            <a:spLocks noChangeArrowheads="1"/>
          </p:cNvSpPr>
          <p:nvPr/>
        </p:nvSpPr>
        <p:spPr bwMode="auto">
          <a:xfrm>
            <a:off x="48006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ilewc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44863" name="Text Box 127"/>
          <p:cNvSpPr txBox="1">
            <a:spLocks noChangeArrowheads="1"/>
          </p:cNvSpPr>
          <p:nvPr/>
        </p:nvSpPr>
        <p:spPr bwMode="auto">
          <a:xfrm>
            <a:off x="6705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Mari`a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88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38" grpId="0"/>
      <p:bldP spid="244839" grpId="0"/>
      <p:bldP spid="244840" grpId="0"/>
      <p:bldP spid="244848" grpId="0"/>
      <p:bldP spid="244850" grpId="0"/>
      <p:bldP spid="244851" grpId="0"/>
      <p:bldP spid="244852" grpId="0"/>
      <p:bldP spid="244854" grpId="0"/>
      <p:bldP spid="244857" grpId="0"/>
      <p:bldP spid="244858" grpId="0"/>
      <p:bldP spid="244860" grpId="0"/>
      <p:bldP spid="244861" grpId="0"/>
      <p:bldP spid="244862" grpId="0"/>
      <p:bldP spid="2448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 – 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`n]</a:t>
            </a:r>
            <a:r>
              <a:rPr lang="en-US" dirty="0" err="1" smtClean="0">
                <a:latin typeface="CS Avva Shenouda" pitchFamily="34" charset="0"/>
              </a:rPr>
              <a:t>covia</a:t>
            </a:r>
            <a:r>
              <a:rPr lang="en-US" dirty="0" smtClean="0">
                <a:latin typeface="CS Avva Shenouda" pitchFamily="34" charset="0"/>
              </a:rPr>
              <a:t> ]ho]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`P[</a:t>
            </a:r>
            <a:r>
              <a:rPr lang="en-US" dirty="0" err="1" smtClean="0">
                <a:latin typeface="CS Avva Shenouda" pitchFamily="34" charset="0"/>
              </a:rPr>
              <a:t>oic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The fear of the Lord is the beginning of wisdom. </a:t>
            </a:r>
            <a:br>
              <a:rPr lang="en-US" sz="2400" dirty="0" smtClean="0">
                <a:solidFill>
                  <a:srgbClr val="FFCC00"/>
                </a:solidFill>
              </a:rPr>
            </a:br>
            <a:r>
              <a:rPr lang="en-US" sz="2400" dirty="0" smtClean="0">
                <a:solidFill>
                  <a:srgbClr val="FFCC00"/>
                </a:solidFill>
              </a:rPr>
              <a:t>(Ps 110:10)</a:t>
            </a:r>
          </a:p>
          <a:p>
            <a:r>
              <a:rPr lang="en-US" dirty="0" smtClean="0">
                <a:latin typeface="CS Avva Shenouda" pitchFamily="34" charset="0"/>
              </a:rPr>
              <a:t>}</a:t>
            </a:r>
            <a:r>
              <a:rPr lang="en-US" dirty="0" err="1" smtClean="0">
                <a:latin typeface="CS Avva Shenouda" pitchFamily="34" charset="0"/>
              </a:rPr>
              <a:t>na,w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ntahiryny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nwten</a:t>
            </a:r>
            <a:r>
              <a:rPr lang="en-US" dirty="0" smtClean="0">
                <a:latin typeface="CS Avva Shenouda" pitchFamily="34" charset="0"/>
              </a:rPr>
              <a:t>@ </a:t>
            </a:r>
            <a:r>
              <a:rPr lang="en-US" dirty="0" err="1" smtClean="0">
                <a:latin typeface="CS Avva Shenouda" pitchFamily="34" charset="0"/>
              </a:rPr>
              <a:t>tahiryny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]</a:t>
            </a:r>
            <a:r>
              <a:rPr lang="en-US" dirty="0" err="1" smtClean="0">
                <a:latin typeface="CS Avva Shenouda" pitchFamily="34" charset="0"/>
              </a:rPr>
              <a:t>natyic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nwten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Peace I leave with you, My peace I give to you. </a:t>
            </a:r>
            <a:br>
              <a:rPr lang="en-US" sz="2400" dirty="0" smtClean="0">
                <a:solidFill>
                  <a:srgbClr val="FFCC00"/>
                </a:solidFill>
              </a:rPr>
            </a:br>
            <a:r>
              <a:rPr lang="en-US" sz="2400" dirty="0" smtClean="0">
                <a:solidFill>
                  <a:srgbClr val="FFCC00"/>
                </a:solidFill>
              </a:rPr>
              <a:t>(</a:t>
            </a:r>
            <a:r>
              <a:rPr lang="en-US" sz="2400" dirty="0" err="1" smtClean="0">
                <a:solidFill>
                  <a:srgbClr val="FFCC00"/>
                </a:solidFill>
              </a:rPr>
              <a:t>Jn</a:t>
            </a:r>
            <a:r>
              <a:rPr lang="en-US" sz="2400" dirty="0" smtClean="0">
                <a:solidFill>
                  <a:srgbClr val="FFCC00"/>
                </a:solidFill>
              </a:rPr>
              <a:t> 14:27)</a:t>
            </a:r>
          </a:p>
          <a:p>
            <a:r>
              <a:rPr lang="en-US" dirty="0" err="1" smtClean="0">
                <a:latin typeface="CS Avva Shenouda" pitchFamily="34" charset="0"/>
              </a:rPr>
              <a:t>Pinah</a:t>
            </a:r>
            <a:r>
              <a:rPr lang="en-US" dirty="0" smtClean="0">
                <a:latin typeface="CS Avva Shenouda" pitchFamily="34" charset="0"/>
              </a:rPr>
              <a:t>] ,</a:t>
            </a:r>
            <a:r>
              <a:rPr lang="en-US" dirty="0" err="1" smtClean="0">
                <a:latin typeface="CS Avva Shenouda" pitchFamily="34" charset="0"/>
              </a:rPr>
              <a:t>wric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ni`hbyou`i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fmwout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Faith without works is dead. (James 2:20)</a:t>
            </a:r>
          </a:p>
          <a:p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Eaukec</a:t>
            </a:r>
            <a:r>
              <a:rPr lang="en-US" dirty="0" smtClean="0">
                <a:latin typeface="CS Avva Shenouda" pitchFamily="34" charset="0"/>
              </a:rPr>
              <a:t> ;</a:t>
            </a:r>
            <a:r>
              <a:rPr lang="en-US" dirty="0" err="1" smtClean="0">
                <a:latin typeface="CS Avva Shenouda" pitchFamily="34" charset="0"/>
              </a:rPr>
              <a:t>ynou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nemaf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qen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piwmc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Buried with Him in baptism. (Col 2:12)</a:t>
            </a:r>
          </a:p>
        </p:txBody>
      </p:sp>
    </p:spTree>
    <p:extLst>
      <p:ext uri="{BB962C8B-B14F-4D97-AF65-F5344CB8AC3E}">
        <p14:creationId xmlns:p14="http://schemas.microsoft.com/office/powerpoint/2010/main" xmlns="" val="124550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>
                <a:solidFill>
                  <a:srgbClr val="FFFF00"/>
                </a:solidFill>
              </a:rPr>
              <a:t>Vocabulary </a:t>
            </a:r>
            <a:r>
              <a:rPr lang="en-US" sz="4000" u="sng" smtClean="0">
                <a:solidFill>
                  <a:srgbClr val="FFFF00"/>
                </a:solidFill>
              </a:rPr>
              <a:t>List #1</a:t>
            </a:r>
            <a:endParaRPr lang="en-US" sz="4000" u="sng" dirty="0">
              <a:solidFill>
                <a:srgbClr val="FFFF00"/>
              </a:solidFill>
            </a:endParaRP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572000" y="4495800"/>
            <a:ext cx="1524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Christ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066800" y="4495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/>
              <a:t>`,</a:t>
            </a:r>
            <a:r>
              <a:rPr lang="en-US" dirty="0" err="1"/>
              <a:t>rictoc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572000" y="3657600"/>
            <a:ext cx="1600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Son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143000" y="3657600"/>
            <a:ext cx="2667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Syri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572000" y="2743200"/>
            <a:ext cx="1219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Lord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371600" y="28194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oic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572000" y="1981200"/>
            <a:ext cx="17526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name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371600" y="19812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ran</a:t>
            </a:r>
          </a:p>
        </p:txBody>
      </p:sp>
      <p:sp>
        <p:nvSpPr>
          <p:cNvPr id="249868" name="Rectangle 12"/>
          <p:cNvSpPr>
            <a:spLocks noChangeArrowheads="1"/>
          </p:cNvSpPr>
          <p:nvPr/>
        </p:nvSpPr>
        <p:spPr bwMode="auto">
          <a:xfrm>
            <a:off x="4572000" y="1143000"/>
            <a:ext cx="251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in, with, by, at</a:t>
            </a:r>
          </a:p>
        </p:txBody>
      </p:sp>
      <p:sp>
        <p:nvSpPr>
          <p:cNvPr id="249869" name="Rectangle 13"/>
          <p:cNvSpPr>
            <a:spLocks noChangeArrowheads="1"/>
          </p:cNvSpPr>
          <p:nvPr/>
        </p:nvSpPr>
        <p:spPr bwMode="auto">
          <a:xfrm>
            <a:off x="1676400" y="1143000"/>
            <a:ext cx="1524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qen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572000" y="53340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Kingdom</a:t>
            </a: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143000" y="52578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metouro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066800" y="60198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ouro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572000" y="60198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68" grpId="0"/>
      <p:bldP spid="249869" grpId="0"/>
      <p:bldP spid="249879" grpId="0"/>
      <p:bldP spid="249880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5562600" cy="8683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/>
              <a:t>First Five Numbers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371600" algn="l"/>
                <a:tab pos="2743200" algn="l"/>
                <a:tab pos="5486400" algn="l"/>
              </a:tabLst>
              <a:defRPr/>
            </a:pPr>
            <a:r>
              <a:rPr lang="en-US" sz="5400" dirty="0">
                <a:latin typeface="CS Avva Shenouda" pitchFamily="34" charset="0"/>
              </a:rPr>
              <a:t>===a   	_</a:t>
            </a:r>
            <a:r>
              <a:rPr lang="en-US" sz="5400" dirty="0"/>
              <a:t>    	1</a:t>
            </a:r>
            <a:r>
              <a:rPr lang="en-US" sz="6000" dirty="0"/>
              <a:t>       	</a:t>
            </a:r>
            <a:r>
              <a:rPr lang="en-US" sz="3600" dirty="0"/>
              <a:t>(</a:t>
            </a:r>
            <a:r>
              <a:rPr lang="en-US" sz="3600" dirty="0" err="1">
                <a:latin typeface="CS Avva Shenouda" pitchFamily="34" charset="0"/>
              </a:rPr>
              <a:t>ouai</a:t>
            </a:r>
            <a:r>
              <a:rPr lang="en-US" sz="3600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371600" algn="l"/>
                <a:tab pos="2743200" algn="l"/>
                <a:tab pos="5486400" algn="l"/>
              </a:tabLst>
              <a:defRPr/>
            </a:pPr>
            <a:r>
              <a:rPr lang="en-US" sz="5400" dirty="0">
                <a:latin typeface="CS Avva Shenouda" pitchFamily="34" charset="0"/>
              </a:rPr>
              <a:t>=b    	</a:t>
            </a:r>
            <a:r>
              <a:rPr lang="en-US" sz="5400" dirty="0"/>
              <a:t>=    	2</a:t>
            </a:r>
            <a:r>
              <a:rPr lang="en-US" sz="6000" dirty="0"/>
              <a:t>      	</a:t>
            </a:r>
            <a:r>
              <a:rPr lang="en-US" sz="3600" dirty="0"/>
              <a:t>(</a:t>
            </a:r>
            <a:r>
              <a:rPr lang="en-US" sz="3600" dirty="0">
                <a:latin typeface="CS Avva Shenouda" pitchFamily="34" charset="0"/>
              </a:rPr>
              <a:t>`</a:t>
            </a:r>
            <a:r>
              <a:rPr lang="en-US" sz="3600" dirty="0" err="1">
                <a:latin typeface="CS Avva Shenouda" pitchFamily="34" charset="0"/>
              </a:rPr>
              <a:t>cnau</a:t>
            </a:r>
            <a:r>
              <a:rPr lang="en-US" sz="3600" dirty="0">
                <a:latin typeface="CS Avva Shenouda" pitchFamily="34" charset="0"/>
              </a:rPr>
              <a:t>)</a:t>
            </a:r>
            <a:endParaRPr lang="en-US" sz="36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371600" algn="l"/>
                <a:tab pos="2743200" algn="l"/>
                <a:tab pos="5486400" algn="l"/>
              </a:tabLst>
              <a:defRPr/>
            </a:pPr>
            <a:r>
              <a:rPr lang="en-US" sz="6000" dirty="0">
                <a:latin typeface="CS Avva Shenouda" pitchFamily="34" charset="0"/>
              </a:rPr>
              <a:t>=g    	</a:t>
            </a:r>
            <a:r>
              <a:rPr lang="en-US" sz="6000" dirty="0"/>
              <a:t>=    	3      	</a:t>
            </a:r>
            <a:r>
              <a:rPr lang="en-US" sz="3600" dirty="0"/>
              <a:t>(</a:t>
            </a:r>
            <a:r>
              <a:rPr lang="en-US" sz="3600" dirty="0" err="1">
                <a:latin typeface="CS Avva Shenouda" pitchFamily="34" charset="0"/>
              </a:rPr>
              <a:t>somt</a:t>
            </a:r>
            <a:r>
              <a:rPr lang="en-US" sz="3600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371600" algn="l"/>
                <a:tab pos="2743200" algn="l"/>
                <a:tab pos="5486400" algn="l"/>
              </a:tabLst>
              <a:defRPr/>
            </a:pPr>
            <a:r>
              <a:rPr lang="en-US" sz="6000" dirty="0">
                <a:latin typeface="CS Avva Shenouda" pitchFamily="34" charset="0"/>
              </a:rPr>
              <a:t>=d   	</a:t>
            </a:r>
            <a:r>
              <a:rPr lang="en-US" sz="6000" dirty="0"/>
              <a:t>=  	4      	</a:t>
            </a:r>
            <a:r>
              <a:rPr lang="en-US" sz="3600" dirty="0">
                <a:latin typeface="CS Avva Shenouda" pitchFamily="34" charset="0"/>
              </a:rPr>
              <a:t>(`</a:t>
            </a:r>
            <a:r>
              <a:rPr lang="en-US" sz="3600" dirty="0" err="1">
                <a:latin typeface="CS Avva Shenouda" pitchFamily="34" charset="0"/>
              </a:rPr>
              <a:t>ftoou</a:t>
            </a:r>
            <a:r>
              <a:rPr lang="en-US" sz="3600" dirty="0">
                <a:latin typeface="CS Avva Shenouda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371600" algn="l"/>
                <a:tab pos="2743200" algn="l"/>
                <a:tab pos="5486400" algn="l"/>
              </a:tabLst>
              <a:defRPr/>
            </a:pPr>
            <a:r>
              <a:rPr lang="en-US" sz="5400" dirty="0">
                <a:latin typeface="CS Avva Shenouda" pitchFamily="34" charset="0"/>
              </a:rPr>
              <a:t>=e</a:t>
            </a:r>
            <a:r>
              <a:rPr lang="en-US" sz="5400" dirty="0"/>
              <a:t>    	=    	5</a:t>
            </a:r>
            <a:r>
              <a:rPr lang="en-US" sz="6000" dirty="0"/>
              <a:t>       	</a:t>
            </a:r>
            <a:r>
              <a:rPr lang="en-US" sz="3600" dirty="0"/>
              <a:t>(</a:t>
            </a:r>
            <a:r>
              <a:rPr lang="en-US" sz="3600" dirty="0">
                <a:latin typeface="CS Avva Shenouda" pitchFamily="34" charset="0"/>
              </a:rPr>
              <a:t>`</a:t>
            </a:r>
            <a:r>
              <a:rPr lang="en-US" sz="3600" dirty="0" err="1">
                <a:latin typeface="CS Avva Shenouda" pitchFamily="34" charset="0"/>
              </a:rPr>
              <a:t>tiou</a:t>
            </a:r>
            <a:r>
              <a:rPr lang="en-US" sz="3600" dirty="0"/>
              <a:t>)</a:t>
            </a:r>
          </a:p>
        </p:txBody>
      </p:sp>
      <p:pic>
        <p:nvPicPr>
          <p:cNvPr id="10244" name="Picture 4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15000" cy="868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/>
              <a:t>Numbers 6 through 10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6000" dirty="0">
                <a:latin typeface="CS Avva Shenouda" pitchFamily="34" charset="0"/>
              </a:rPr>
              <a:t>^	_	6	</a:t>
            </a:r>
            <a:r>
              <a:rPr lang="en-US" sz="3600" dirty="0">
                <a:latin typeface="CS Avva Shenouda" pitchFamily="34" charset="0"/>
              </a:rPr>
              <a:t>(</a:t>
            </a:r>
            <a:r>
              <a:rPr lang="en-US" sz="3600" dirty="0" err="1">
                <a:latin typeface="CS Avva Shenouda" pitchFamily="34" charset="0"/>
              </a:rPr>
              <a:t>coou</a:t>
            </a:r>
            <a:r>
              <a:rPr lang="en-US" sz="3600" dirty="0">
                <a:latin typeface="CS Avva Shenouda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6000" dirty="0">
                <a:latin typeface="CS Avva Shenouda" pitchFamily="34" charset="0"/>
              </a:rPr>
              <a:t>=z    	</a:t>
            </a:r>
            <a:r>
              <a:rPr lang="en-US" sz="6000" dirty="0"/>
              <a:t>=    	7     	</a:t>
            </a:r>
            <a:r>
              <a:rPr lang="en-US" sz="3600" dirty="0"/>
              <a:t>(</a:t>
            </a:r>
            <a:r>
              <a:rPr lang="en-US" sz="3600" dirty="0" err="1">
                <a:latin typeface="CS Avva Shenouda" pitchFamily="34" charset="0"/>
              </a:rPr>
              <a:t>sasf</a:t>
            </a:r>
            <a:r>
              <a:rPr lang="en-US" sz="3600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6000" dirty="0">
                <a:latin typeface="CS Avva Shenouda" pitchFamily="34" charset="0"/>
              </a:rPr>
              <a:t>=y    	</a:t>
            </a:r>
            <a:r>
              <a:rPr lang="en-US" sz="6000" dirty="0"/>
              <a:t>=    	8     	</a:t>
            </a:r>
            <a:r>
              <a:rPr lang="en-US" sz="3600" dirty="0"/>
              <a:t>(</a:t>
            </a:r>
            <a:r>
              <a:rPr lang="en-US" sz="3600" dirty="0">
                <a:latin typeface="CS Avva Shenouda" pitchFamily="34" charset="0"/>
              </a:rPr>
              <a:t>`</a:t>
            </a:r>
            <a:r>
              <a:rPr lang="en-US" sz="3600" dirty="0" err="1">
                <a:latin typeface="CS Avva Shenouda" pitchFamily="34" charset="0"/>
              </a:rPr>
              <a:t>smyn</a:t>
            </a:r>
            <a:r>
              <a:rPr lang="en-US" sz="3600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6000" dirty="0">
                <a:latin typeface="CS Avva Shenouda" pitchFamily="34" charset="0"/>
              </a:rPr>
              <a:t>=;   	</a:t>
            </a:r>
            <a:r>
              <a:rPr lang="en-US" sz="6000" dirty="0"/>
              <a:t>=	9      	</a:t>
            </a:r>
            <a:r>
              <a:rPr lang="en-US" sz="3600" dirty="0"/>
              <a:t>(</a:t>
            </a:r>
            <a:r>
              <a:rPr lang="en-US" sz="3600" dirty="0">
                <a:latin typeface="CS Avva Shenouda" pitchFamily="34" charset="0"/>
              </a:rPr>
              <a:t>'it</a:t>
            </a:r>
            <a:r>
              <a:rPr lang="en-US" sz="3600" dirty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6000" dirty="0">
                <a:latin typeface="CS Avva Shenouda" pitchFamily="34" charset="0"/>
              </a:rPr>
              <a:t>=</a:t>
            </a:r>
            <a:r>
              <a:rPr lang="en-US" sz="6000" dirty="0" err="1">
                <a:latin typeface="CS Avva Shenouda" pitchFamily="34" charset="0"/>
              </a:rPr>
              <a:t>i</a:t>
            </a:r>
            <a:r>
              <a:rPr lang="en-US" sz="6000" dirty="0">
                <a:latin typeface="CS Avva Shenouda" pitchFamily="34" charset="0"/>
              </a:rPr>
              <a:t>   </a:t>
            </a:r>
            <a:r>
              <a:rPr lang="en-US" dirty="0">
                <a:latin typeface="CS Avva Shenouda" pitchFamily="34" charset="0"/>
              </a:rPr>
              <a:t>    	</a:t>
            </a:r>
            <a:r>
              <a:rPr lang="en-US" sz="6000" dirty="0"/>
              <a:t>=    	10     	</a:t>
            </a:r>
            <a:r>
              <a:rPr lang="en-US" sz="3600" dirty="0"/>
              <a:t>(</a:t>
            </a:r>
            <a:r>
              <a:rPr lang="en-US" sz="3600" dirty="0" err="1">
                <a:latin typeface="CS Avva Shenouda" pitchFamily="34" charset="0"/>
              </a:rPr>
              <a:t>Myt</a:t>
            </a:r>
            <a:r>
              <a:rPr lang="en-US" sz="3600" dirty="0"/>
              <a:t>)</a:t>
            </a:r>
          </a:p>
        </p:txBody>
      </p:sp>
      <p:pic>
        <p:nvPicPr>
          <p:cNvPr id="11268" name="Picture 4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724400" cy="868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/>
              <a:t>Teens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53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5400">
                <a:latin typeface="CS Avva Shenouda" pitchFamily="34" charset="0"/>
              </a:rPr>
              <a:t>==i=a	_	11	</a:t>
            </a:r>
            <a:r>
              <a:rPr lang="en-US">
                <a:latin typeface="CS Avva Shenouda" pitchFamily="34" charset="0"/>
              </a:rPr>
              <a:t>(myt-ouai)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5400">
                <a:latin typeface="CS Avva Shenouda" pitchFamily="34" charset="0"/>
              </a:rPr>
              <a:t>=i=b    	</a:t>
            </a:r>
            <a:r>
              <a:rPr lang="en-US" sz="5400"/>
              <a:t>=    	12     	</a:t>
            </a:r>
            <a:r>
              <a:rPr lang="en-US"/>
              <a:t>(</a:t>
            </a:r>
            <a:r>
              <a:rPr lang="en-US">
                <a:latin typeface="CS Avva Shenouda" pitchFamily="34" charset="0"/>
              </a:rPr>
              <a:t>myt-`cnau</a:t>
            </a:r>
            <a:r>
              <a:rPr lang="en-US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5400">
                <a:latin typeface="CS Avva Shenouda" pitchFamily="34" charset="0"/>
              </a:rPr>
              <a:t>=i=g    	</a:t>
            </a:r>
            <a:r>
              <a:rPr lang="en-US" sz="5400"/>
              <a:t>=    	13     	</a:t>
            </a:r>
            <a:r>
              <a:rPr lang="en-US">
                <a:latin typeface="CS Avva Shenouda" pitchFamily="34" charset="0"/>
              </a:rPr>
              <a:t>(myt-somt)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5400">
                <a:latin typeface="CS Avva Shenouda" pitchFamily="34" charset="0"/>
              </a:rPr>
              <a:t>=i=d   	</a:t>
            </a:r>
            <a:r>
              <a:rPr lang="en-US" sz="5400"/>
              <a:t>=	14      	</a:t>
            </a:r>
            <a:r>
              <a:rPr lang="en-US"/>
              <a:t>(</a:t>
            </a:r>
            <a:r>
              <a:rPr lang="en-US">
                <a:latin typeface="CS Avva Shenouda" pitchFamily="34" charset="0"/>
              </a:rPr>
              <a:t>myt-`ftou</a:t>
            </a:r>
            <a:r>
              <a:rPr lang="en-US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1828800" algn="l"/>
                <a:tab pos="3657600" algn="l"/>
                <a:tab pos="5943600" algn="l"/>
              </a:tabLst>
              <a:defRPr/>
            </a:pPr>
            <a:r>
              <a:rPr lang="en-US" sz="5400">
                <a:latin typeface="CS Avva Shenouda" pitchFamily="34" charset="0"/>
              </a:rPr>
              <a:t>=i=e   </a:t>
            </a:r>
            <a:r>
              <a:rPr lang="en-US" sz="2800">
                <a:latin typeface="CS Avva Shenouda" pitchFamily="34" charset="0"/>
              </a:rPr>
              <a:t>    	</a:t>
            </a:r>
            <a:r>
              <a:rPr lang="en-US" sz="5400"/>
              <a:t>=    	15     	</a:t>
            </a:r>
            <a:r>
              <a:rPr lang="en-US"/>
              <a:t>(</a:t>
            </a:r>
            <a:r>
              <a:rPr lang="en-US">
                <a:latin typeface="CS Avva Shenouda" pitchFamily="34" charset="0"/>
              </a:rPr>
              <a:t>myt-`tiou</a:t>
            </a:r>
            <a:r>
              <a:rPr lang="en-US"/>
              <a:t>)</a:t>
            </a:r>
          </a:p>
        </p:txBody>
      </p:sp>
      <p:pic>
        <p:nvPicPr>
          <p:cNvPr id="12292" name="Picture 4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286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 build="p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S Avva Shenoud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S Avva Shenouda" pitchFamily="34" charset="0"/>
            <a:cs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2121</TotalTime>
  <Words>381</Words>
  <Application>Microsoft Office PowerPoint</Application>
  <PresentationFormat>On-screen Show (4:3)</PresentationFormat>
  <Paragraphs>178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Digital Dots</vt:lpstr>
      <vt:lpstr>Coptic Lesson 10</vt:lpstr>
      <vt:lpstr>Coptic Alphabets</vt:lpstr>
      <vt:lpstr>Review Questions</vt:lpstr>
      <vt:lpstr>Rule for the Iota i: </vt:lpstr>
      <vt:lpstr>Coptic Bible Verses – Part 4</vt:lpstr>
      <vt:lpstr>Vocabulary List #1</vt:lpstr>
      <vt:lpstr>First Five Numbers</vt:lpstr>
      <vt:lpstr>Numbers 6 through 10</vt:lpstr>
      <vt:lpstr>Teens</vt:lpstr>
      <vt:lpstr>Tens</vt:lpstr>
      <vt:lpstr>Hundreds</vt:lpstr>
      <vt:lpstr>Review the Numbers</vt:lpstr>
      <vt:lpstr>Coptic Alphabets</vt:lpstr>
      <vt:lpstr>Coptic Numbers Exercise 1</vt:lpstr>
      <vt:lpstr>Coptic Numbers Exercise 2</vt:lpstr>
      <vt:lpstr>Coptic Numbers Exercise 3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334</cp:revision>
  <dcterms:created xsi:type="dcterms:W3CDTF">2014-03-29T18:43:12Z</dcterms:created>
  <dcterms:modified xsi:type="dcterms:W3CDTF">2021-02-02T17:02:47Z</dcterms:modified>
</cp:coreProperties>
</file>