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56" r:id="rId2"/>
    <p:sldId id="269" r:id="rId3"/>
    <p:sldId id="296" r:id="rId4"/>
    <p:sldId id="377" r:id="rId5"/>
    <p:sldId id="378" r:id="rId6"/>
    <p:sldId id="364" r:id="rId7"/>
    <p:sldId id="355" r:id="rId8"/>
    <p:sldId id="350" r:id="rId9"/>
    <p:sldId id="351" r:id="rId10"/>
    <p:sldId id="361" r:id="rId11"/>
    <p:sldId id="272" r:id="rId12"/>
    <p:sldId id="268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1pPr>
    <a:lvl2pPr marL="4572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2pPr>
    <a:lvl3pPr marL="9144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3pPr>
    <a:lvl4pPr marL="13716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4pPr>
    <a:lvl5pPr marL="1828800" algn="ctr" rtl="0" fontAlgn="base">
      <a:spcBef>
        <a:spcPct val="20000"/>
      </a:spcBef>
      <a:spcAft>
        <a:spcPct val="0"/>
      </a:spcAft>
      <a:buClr>
        <a:schemeClr val="hlink"/>
      </a:buClr>
      <a:buFont typeface="Wingdings" pitchFamily="2" charset="2"/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S Avva Shenouda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5" autoAdjust="0"/>
    <p:restoredTop sz="94624" autoAdjust="0"/>
  </p:normalViewPr>
  <p:slideViewPr>
    <p:cSldViewPr>
      <p:cViewPr>
        <p:scale>
          <a:sx n="90" d="100"/>
          <a:sy n="90" d="100"/>
        </p:scale>
        <p:origin x="-90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81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FAD8348-8BBD-40CC-ACD4-38785057F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57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315840E-E3BC-437A-8D27-233C3533F6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18343-9AE2-4057-9FF5-20E4BB0589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B5AAA5-A6A3-4367-B1E0-10EB4BC842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3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C13F-6B64-4AA4-AA16-688C32EC7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76AF7F-98A1-49B5-840E-06EE2BD970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933CC25E-5E07-488B-A3AA-CD3E432910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2113A-07F2-427F-A786-16A0434B76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C8791-A3C4-4C63-BA3C-5B205951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DA79BD3-2A51-40DD-9928-2FEE22DFEE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874E8-E911-4CA4-B27C-5F8AA24550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8DBEE-AB55-4A2D-87EB-F169B9842F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22EC5-2D12-487C-A09A-C8B1BB55B1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3281D-6E33-4ACB-816C-920381DD99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5EB1375-5A98-456C-8276-0A37D7B364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Coptic Lesson </a:t>
            </a:r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Coptic Pronouns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4191000" cy="472440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n;of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pe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pi`alou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the boy.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`n;of oualou pe.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 boy.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n;oc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te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]`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chimi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the woman.</a:t>
            </a:r>
            <a:endParaRPr lang="en-US" sz="2900" b="1" dirty="0" err="1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n;oc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ou`chimi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te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is a woman.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n;ok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pe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picon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the brother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`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n;ok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oucon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 </a:t>
            </a:r>
            <a:r>
              <a:rPr lang="en-US" sz="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pe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S Avva Shenouda" pitchFamily="34" charset="0"/>
              </a:rPr>
              <a:t>.</a:t>
            </a:r>
          </a:p>
          <a:p>
            <a:pPr lvl="1" indent="-342900"/>
            <a:r>
              <a:rPr lang="en-US" sz="29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 brother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C00000"/>
                </a:solidFill>
                <a:latin typeface="+mj-lt"/>
              </a:rPr>
              <a:t>Translate the following into English: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828801"/>
            <a:ext cx="4267200" cy="448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  <a:cs typeface="+mn-cs"/>
              </a:rPr>
              <a:t>`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n;o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te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]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cwni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.</a:t>
            </a:r>
          </a:p>
          <a:p>
            <a:pPr marL="914400" lvl="1" indent="-228600" algn="l">
              <a:spcBef>
                <a:spcPts val="0"/>
              </a:spcBef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You are the sister.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  <a:cs typeface="+mn-cs"/>
              </a:rPr>
              <a:t>`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n;o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oucwni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te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.</a:t>
            </a:r>
          </a:p>
          <a:p>
            <a:pPr marL="914400" lvl="1" indent="-228600" algn="l">
              <a:spcBef>
                <a:spcPts val="0"/>
              </a:spcBef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You are a sister.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  <a:cs typeface="+mn-cs"/>
              </a:rPr>
              <a:t>anon 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han`cnyou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ne.</a:t>
            </a:r>
          </a:p>
          <a:p>
            <a:pPr marL="914400" lvl="1" indent="-228600" algn="l">
              <a:spcBef>
                <a:spcPts val="0"/>
              </a:spcBef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We are brothers.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  <a:cs typeface="+mn-cs"/>
              </a:rPr>
              <a:t>`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n;wten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cs typeface="+mn-cs"/>
              </a:rPr>
              <a:t>hansyri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 ne.</a:t>
            </a:r>
          </a:p>
          <a:p>
            <a:pPr marL="914400" lvl="1" indent="-228600" algn="l"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You are sons.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</a:rPr>
              <a:t>`</a:t>
            </a:r>
            <a:r>
              <a:rPr lang="en-US" sz="2400" dirty="0" err="1" smtClean="0">
                <a:solidFill>
                  <a:schemeClr val="tx2"/>
                </a:solidFill>
              </a:rPr>
              <a:t>n;wou</a:t>
            </a:r>
            <a:r>
              <a:rPr lang="en-US" sz="2400" dirty="0" smtClean="0">
                <a:solidFill>
                  <a:schemeClr val="tx2"/>
                </a:solidFill>
              </a:rPr>
              <a:t> ne </a:t>
            </a:r>
            <a:r>
              <a:rPr lang="en-US" sz="2400" dirty="0" err="1" smtClean="0">
                <a:solidFill>
                  <a:schemeClr val="tx2"/>
                </a:solidFill>
              </a:rPr>
              <a:t>nihiomi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marL="914400" lvl="1" indent="-228600" algn="l">
              <a:spcBef>
                <a:spcPts val="0"/>
              </a:spcBef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They are the women.</a:t>
            </a:r>
          </a:p>
          <a:p>
            <a:pPr marL="457200" indent="-457200" algn="l">
              <a:spcBef>
                <a:spcPts val="600"/>
              </a:spcBef>
              <a:buFont typeface="+mj-lt"/>
              <a:buAutoNum type="arabicPeriod" startAt="7"/>
            </a:pPr>
            <a:r>
              <a:rPr lang="en-US" sz="2400" dirty="0" smtClean="0">
                <a:solidFill>
                  <a:schemeClr val="tx2"/>
                </a:solidFill>
              </a:rPr>
              <a:t>`</a:t>
            </a:r>
            <a:r>
              <a:rPr lang="en-US" sz="2400" dirty="0" err="1" smtClean="0">
                <a:solidFill>
                  <a:schemeClr val="tx2"/>
                </a:solidFill>
              </a:rPr>
              <a:t>n;wou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hanhiomi</a:t>
            </a:r>
            <a:r>
              <a:rPr lang="en-US" sz="2400" dirty="0" smtClean="0">
                <a:solidFill>
                  <a:schemeClr val="tx2"/>
                </a:solidFill>
              </a:rPr>
              <a:t> ne.</a:t>
            </a:r>
          </a:p>
          <a:p>
            <a:pPr marL="914400" lvl="1" indent="-228600" algn="l">
              <a:spcBef>
                <a:spcPts val="0"/>
              </a:spcBef>
              <a:buFont typeface="Franklin Gothic Book" pitchFamily="34" charset="0"/>
              <a:buChar char="†"/>
            </a:pPr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+mn-cs"/>
              </a:rPr>
              <a:t>They are women.</a:t>
            </a:r>
            <a:endParaRPr lang="en-US" sz="1800" b="1" dirty="0" err="1" smtClean="0">
              <a:solidFill>
                <a:schemeClr val="accent4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2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7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2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7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2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7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2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Announcement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defRPr/>
            </a:pPr>
            <a:r>
              <a:rPr lang="en-US" sz="4000" dirty="0"/>
              <a:t> All slides are available at </a:t>
            </a:r>
            <a:br>
              <a:rPr lang="en-US" sz="4000" dirty="0"/>
            </a:br>
            <a:r>
              <a:rPr lang="en-US" dirty="0">
                <a:solidFill>
                  <a:srgbClr val="990033"/>
                </a:solidFill>
              </a:rPr>
              <a:t>http://</a:t>
            </a:r>
            <a:r>
              <a:rPr lang="en-US" dirty="0" smtClean="0">
                <a:solidFill>
                  <a:srgbClr val="990033"/>
                </a:solidFill>
              </a:rPr>
              <a:t>www.ekladious.com/coptic.html</a:t>
            </a:r>
            <a:endParaRPr lang="en-US" sz="4000" dirty="0">
              <a:solidFill>
                <a:srgbClr val="990033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4000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3352801"/>
            <a:ext cx="77724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err="1">
                <a:latin typeface="CS Avva Shenouda" pitchFamily="34" charset="0"/>
              </a:rPr>
              <a:t>Oujai</a:t>
            </a:r>
            <a:r>
              <a:rPr lang="en-US" dirty="0">
                <a:latin typeface="CS Avva Shenouda" pitchFamily="34" charset="0"/>
              </a:rPr>
              <a:t> </a:t>
            </a:r>
            <a:r>
              <a:rPr lang="en-US" dirty="0" err="1">
                <a:latin typeface="CS Avva Shenouda" pitchFamily="34" charset="0"/>
              </a:rPr>
              <a:t>qen</a:t>
            </a:r>
            <a:r>
              <a:rPr lang="en-US" dirty="0">
                <a:latin typeface="CS Avva Shenouda" pitchFamily="34" charset="0"/>
              </a:rPr>
              <a:t> `P[</a:t>
            </a:r>
            <a:r>
              <a:rPr lang="en-US" dirty="0" err="1">
                <a:latin typeface="CS Avva Shenouda" pitchFamily="34" charset="0"/>
              </a:rPr>
              <a:t>oic</a:t>
            </a:r>
            <a:endParaRPr lang="en-US" dirty="0">
              <a:latin typeface="CS Avva Shenouda" pitchFamily="34" charset="0"/>
            </a:endParaRPr>
          </a:p>
        </p:txBody>
      </p:sp>
      <p:pic>
        <p:nvPicPr>
          <p:cNvPr id="21507" name="Picture 6" descr="Coptic Cro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600200"/>
            <a:ext cx="15430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195888" cy="500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/>
              <a:t>Coptic Alphabets</a:t>
            </a:r>
          </a:p>
        </p:txBody>
      </p:sp>
      <p:pic>
        <p:nvPicPr>
          <p:cNvPr id="5123" name="Picture 5" descr="copt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839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5715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 </a:t>
            </a:r>
            <a:r>
              <a:rPr lang="en-US" dirty="0"/>
              <a:t>Questions</a:t>
            </a:r>
          </a:p>
        </p:txBody>
      </p:sp>
      <p:sp>
        <p:nvSpPr>
          <p:cNvPr id="23580" name="Rectangle 28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200" dirty="0">
              <a:cs typeface="Times New Roman" pitchFamily="18" charset="0"/>
            </a:endParaRPr>
          </a:p>
        </p:txBody>
      </p:sp>
      <p:sp>
        <p:nvSpPr>
          <p:cNvPr id="23579" name="Rectangle 27"/>
          <p:cNvSpPr>
            <a:spLocks noChangeArrowheads="1"/>
          </p:cNvSpPr>
          <p:nvPr/>
        </p:nvSpPr>
        <p:spPr bwMode="auto">
          <a:xfrm>
            <a:off x="5410200" y="5791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200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8" name="Rectangle 26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5410200" y="51054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g, 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5" name="Rectangle 23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2667000" y="4419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Fai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5410200" y="44196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457200" y="44196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f</a:t>
            </a:r>
            <a:endParaRPr lang="en-US" sz="40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2667000" y="3733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`</a:t>
            </a:r>
            <a:r>
              <a:rPr lang="en-US" sz="2800" dirty="0" err="1" smtClean="0">
                <a:cs typeface="Times New Roman" pitchFamily="18" charset="0"/>
              </a:rPr>
              <a:t>cnau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5410200" y="3733800"/>
            <a:ext cx="32766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457200" y="3733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=b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5410200" y="29718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Martyr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2667000" y="22860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Delta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410200" y="22860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d, z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457200" y="22860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d</a:t>
            </a:r>
            <a:endParaRPr lang="ar-EG" sz="4000" dirty="0" smtClean="0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2667000" y="1600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Epsee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410200" y="1600200"/>
            <a:ext cx="32766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914400" algn="l"/>
              </a:tabLst>
              <a:defRPr/>
            </a:pPr>
            <a:endParaRPr lang="en-US" sz="4000" dirty="0"/>
          </a:p>
        </p:txBody>
      </p:sp>
      <p:sp>
        <p:nvSpPr>
          <p:cNvPr id="6168" name="Line 29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69" name="Line 30"/>
          <p:cNvSpPr>
            <a:spLocks noChangeShapeType="1"/>
          </p:cNvSpPr>
          <p:nvPr/>
        </p:nvSpPr>
        <p:spPr bwMode="auto">
          <a:xfrm>
            <a:off x="457200" y="22860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0" name="Line 31"/>
          <p:cNvSpPr>
            <a:spLocks noChangeShapeType="1"/>
          </p:cNvSpPr>
          <p:nvPr/>
        </p:nvSpPr>
        <p:spPr bwMode="auto">
          <a:xfrm>
            <a:off x="457200" y="3000375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457200" y="3700463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2" name="Line 33"/>
          <p:cNvSpPr>
            <a:spLocks noChangeShapeType="1"/>
          </p:cNvSpPr>
          <p:nvPr/>
        </p:nvSpPr>
        <p:spPr bwMode="auto">
          <a:xfrm>
            <a:off x="457200" y="44196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457200" y="5100638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57200" y="5791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457200" y="65008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4572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>
            <a:off x="26670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8" name="Line 39"/>
          <p:cNvSpPr>
            <a:spLocks noChangeShapeType="1"/>
          </p:cNvSpPr>
          <p:nvPr/>
        </p:nvSpPr>
        <p:spPr bwMode="auto">
          <a:xfrm>
            <a:off x="5410200" y="1600200"/>
            <a:ext cx="0" cy="4900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79" name="Line 40"/>
          <p:cNvSpPr>
            <a:spLocks noChangeShapeType="1"/>
          </p:cNvSpPr>
          <p:nvPr/>
        </p:nvSpPr>
        <p:spPr bwMode="auto">
          <a:xfrm>
            <a:off x="8686800" y="1600200"/>
            <a:ext cx="0" cy="4900613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180" name="Text Box 52"/>
          <p:cNvSpPr txBox="1">
            <a:spLocks noChangeArrowheads="1"/>
          </p:cNvSpPr>
          <p:nvPr/>
        </p:nvSpPr>
        <p:spPr bwMode="auto">
          <a:xfrm>
            <a:off x="914400" y="1143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Coptic</a:t>
            </a:r>
          </a:p>
        </p:txBody>
      </p:sp>
      <p:sp>
        <p:nvSpPr>
          <p:cNvPr id="6181" name="Text Box 53"/>
          <p:cNvSpPr txBox="1">
            <a:spLocks noChangeArrowheads="1"/>
          </p:cNvSpPr>
          <p:nvPr/>
        </p:nvSpPr>
        <p:spPr bwMode="auto">
          <a:xfrm>
            <a:off x="6324600" y="11430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</a:p>
        </p:txBody>
      </p:sp>
      <p:sp>
        <p:nvSpPr>
          <p:cNvPr id="6182" name="Text Box 54"/>
          <p:cNvSpPr txBox="1">
            <a:spLocks noChangeArrowheads="1"/>
          </p:cNvSpPr>
          <p:nvPr/>
        </p:nvSpPr>
        <p:spPr bwMode="auto">
          <a:xfrm>
            <a:off x="3505200" y="11430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i="1" dirty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</a:p>
        </p:txBody>
      </p:sp>
      <p:sp>
        <p:nvSpPr>
          <p:cNvPr id="39" name="Rectangle 11"/>
          <p:cNvSpPr>
            <a:spLocks noChangeArrowheads="1"/>
          </p:cNvSpPr>
          <p:nvPr/>
        </p:nvSpPr>
        <p:spPr bwMode="auto">
          <a:xfrm>
            <a:off x="457200" y="1600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'</a:t>
            </a:r>
            <a:endParaRPr lang="en-US" sz="4000" dirty="0"/>
          </a:p>
        </p:txBody>
      </p:sp>
      <p:sp>
        <p:nvSpPr>
          <p:cNvPr id="41" name="Rectangle 11"/>
          <p:cNvSpPr>
            <a:spLocks noChangeArrowheads="1"/>
          </p:cNvSpPr>
          <p:nvPr/>
        </p:nvSpPr>
        <p:spPr bwMode="auto">
          <a:xfrm>
            <a:off x="457200" y="29718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¢</a:t>
            </a:r>
            <a:endParaRPr lang="en-US" sz="4000" dirty="0"/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57200" y="51054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g</a:t>
            </a:r>
            <a:endParaRPr lang="en-US" sz="4000" dirty="0"/>
          </a:p>
        </p:txBody>
      </p:sp>
      <p:sp>
        <p:nvSpPr>
          <p:cNvPr id="43" name="Rectangle 11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000" dirty="0" smtClean="0"/>
              <a:t>=c</a:t>
            </a:r>
            <a:endParaRPr lang="en-US" sz="4000" dirty="0"/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2667000" y="29718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cs typeface="Times New Roman" pitchFamily="18" charset="0"/>
              </a:rPr>
              <a:t>Marturoc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>
            <a:off x="2667000" y="51054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Ghamma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13"/>
          <p:cNvSpPr>
            <a:spLocks noChangeArrowheads="1"/>
          </p:cNvSpPr>
          <p:nvPr/>
        </p:nvSpPr>
        <p:spPr bwMode="auto">
          <a:xfrm>
            <a:off x="2667000" y="57912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800" dirty="0" smtClean="0">
                <a:cs typeface="Times New Roman" pitchFamily="18" charset="0"/>
              </a:rPr>
              <a:t>`</a:t>
            </a:r>
            <a:r>
              <a:rPr lang="en-US" sz="2800" dirty="0" err="1" smtClean="0">
                <a:cs typeface="Times New Roman" pitchFamily="18" charset="0"/>
              </a:rPr>
              <a:t>cnau</a:t>
            </a:r>
            <a:r>
              <a:rPr lang="en-US" sz="2800" dirty="0" smtClean="0">
                <a:cs typeface="Times New Roman" pitchFamily="18" charset="0"/>
              </a:rPr>
              <a:t>-se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>
            <a:off x="457200" y="5791200"/>
            <a:ext cx="22098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28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79" grpId="0"/>
      <p:bldP spid="23576" grpId="0"/>
      <p:bldP spid="23574" grpId="0"/>
      <p:bldP spid="23573" grpId="0"/>
      <p:bldP spid="23572" grpId="0"/>
      <p:bldP spid="23571" grpId="0"/>
      <p:bldP spid="23570" grpId="0"/>
      <p:bldP spid="23569" grpId="0"/>
      <p:bldP spid="23567" grpId="0"/>
      <p:bldP spid="23565" grpId="0"/>
      <p:bldP spid="23564" grpId="0"/>
      <p:bldP spid="23563" grpId="0"/>
      <p:bldP spid="23562" grpId="0"/>
      <p:bldP spid="23561" grpId="0"/>
      <p:bldP spid="39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943600" cy="636587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>
                <a:latin typeface="Times New Roman" pitchFamily="18" charset="0"/>
              </a:rPr>
              <a:t>Rule for the Ghamma</a:t>
            </a:r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  <a:latin typeface="CS Avva Shenouda" pitchFamily="34" charset="0"/>
              </a:rPr>
              <a:t>G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 flipV="1">
            <a:off x="2362200" y="3962400"/>
            <a:ext cx="3352800" cy="152400"/>
          </a:xfrm>
          <a:prstGeom prst="line">
            <a:avLst/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 </a:t>
            </a: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=</a:t>
            </a: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3352800" y="1219200"/>
            <a:ext cx="609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3352800" y="2209800"/>
            <a:ext cx="762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</a:t>
            </a:r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429000" y="3276600"/>
            <a:ext cx="5334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00100" indent="-800100">
              <a:lnSpc>
                <a:spcPct val="70000"/>
              </a:lnSpc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</a:t>
            </a:r>
            <a:endParaRPr lang="en-US" sz="3200">
              <a:solidFill>
                <a:srgbClr val="00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24264" name="Freeform 8"/>
          <p:cNvSpPr>
            <a:spLocks/>
          </p:cNvSpPr>
          <p:nvPr/>
        </p:nvSpPr>
        <p:spPr bwMode="auto">
          <a:xfrm>
            <a:off x="1981200" y="1676400"/>
            <a:ext cx="1295400" cy="923925"/>
          </a:xfrm>
          <a:custGeom>
            <a:avLst/>
            <a:gdLst/>
            <a:ahLst/>
            <a:cxnLst>
              <a:cxn ang="0">
                <a:pos x="0" y="678"/>
              </a:cxn>
              <a:cxn ang="0">
                <a:pos x="834" y="0"/>
              </a:cxn>
            </a:cxnLst>
            <a:rect l="0" t="0" r="r" b="b"/>
            <a:pathLst>
              <a:path w="834" h="678">
                <a:moveTo>
                  <a:pt x="0" y="678"/>
                </a:moveTo>
                <a:lnTo>
                  <a:pt x="834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5" name="Line 9"/>
          <p:cNvSpPr>
            <a:spLocks noChangeShapeType="1"/>
          </p:cNvSpPr>
          <p:nvPr/>
        </p:nvSpPr>
        <p:spPr bwMode="auto">
          <a:xfrm>
            <a:off x="1981200" y="2590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1981200" y="25908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3962400" y="1295400"/>
            <a:ext cx="3733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e-family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3962400" y="2286000"/>
            <a:ext cx="3124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otherwise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)</a:t>
            </a:r>
          </a:p>
        </p:txBody>
      </p:sp>
      <p:sp>
        <p:nvSpPr>
          <p:cNvPr id="224269" name="Text Box 13"/>
          <p:cNvSpPr txBox="1">
            <a:spLocks noChangeArrowheads="1"/>
          </p:cNvSpPr>
          <p:nvPr/>
        </p:nvSpPr>
        <p:spPr bwMode="auto">
          <a:xfrm>
            <a:off x="3962400" y="3200400"/>
            <a:ext cx="4267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algn="l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(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before 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g&gt; x&gt; k&gt; ,</a:t>
            </a: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latin typeface="CS Avva Shenouda" pitchFamily="34" charset="0"/>
            </a:endParaRPr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609600" y="3962400"/>
            <a:ext cx="23622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00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Examples: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/>
        </p:nvSpPr>
        <p:spPr bwMode="auto">
          <a:xfrm>
            <a:off x="457200" y="4648200"/>
            <a:ext cx="16764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genoc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/>
        </p:nvSpPr>
        <p:spPr bwMode="auto">
          <a:xfrm>
            <a:off x="2362200" y="4648200"/>
            <a:ext cx="16002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agora</a:t>
            </a:r>
          </a:p>
        </p:txBody>
      </p:sp>
      <p:sp>
        <p:nvSpPr>
          <p:cNvPr id="224273" name="Text Box 17"/>
          <p:cNvSpPr txBox="1">
            <a:spLocks noChangeArrowheads="1"/>
          </p:cNvSpPr>
          <p:nvPr/>
        </p:nvSpPr>
        <p:spPr bwMode="auto">
          <a:xfrm>
            <a:off x="4191000" y="4648200"/>
            <a:ext cx="2209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aggeloc</a:t>
            </a:r>
          </a:p>
        </p:txBody>
      </p:sp>
      <p:sp>
        <p:nvSpPr>
          <p:cNvPr id="224274" name="Text Box 18"/>
          <p:cNvSpPr txBox="1">
            <a:spLocks noChangeArrowheads="1"/>
          </p:cNvSpPr>
          <p:nvPr/>
        </p:nvSpPr>
        <p:spPr bwMode="auto">
          <a:xfrm>
            <a:off x="6781800" y="4648200"/>
            <a:ext cx="1447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agioc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/>
        </p:nvSpPr>
        <p:spPr bwMode="auto">
          <a:xfrm>
            <a:off x="1219200" y="5486400"/>
            <a:ext cx="1752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`gravy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/>
        </p:nvSpPr>
        <p:spPr bwMode="auto">
          <a:xfrm>
            <a:off x="3200400" y="5486400"/>
            <a:ext cx="2133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calpigx</a:t>
            </a:r>
          </a:p>
        </p:txBody>
      </p:sp>
      <p:sp>
        <p:nvSpPr>
          <p:cNvPr id="224277" name="Text Box 21"/>
          <p:cNvSpPr txBox="1">
            <a:spLocks noChangeArrowheads="1"/>
          </p:cNvSpPr>
          <p:nvPr/>
        </p:nvSpPr>
        <p:spPr bwMode="auto">
          <a:xfrm>
            <a:off x="5638800" y="5486400"/>
            <a:ext cx="22860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gumnacia</a:t>
            </a:r>
          </a:p>
        </p:txBody>
      </p:sp>
      <p:sp>
        <p:nvSpPr>
          <p:cNvPr id="224278" name="Text Box 22"/>
          <p:cNvSpPr txBox="1">
            <a:spLocks noChangeArrowheads="1"/>
          </p:cNvSpPr>
          <p:nvPr/>
        </p:nvSpPr>
        <p:spPr bwMode="auto">
          <a:xfrm>
            <a:off x="6477000" y="152400"/>
            <a:ext cx="2514600" cy="106680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e-family:</a:t>
            </a:r>
          </a:p>
          <a:p>
            <a:pPr algn="ctr">
              <a:buClr>
                <a:schemeClr val="hlink"/>
              </a:buClr>
              <a:buSzPct val="90000"/>
              <a:buFont typeface="Wingdings" pitchFamily="2" charset="2"/>
              <a:buNone/>
            </a:pPr>
            <a:r>
              <a:rPr lang="en-US" sz="40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S Avva Shenouda" pitchFamily="34" charset="0"/>
              </a:rPr>
              <a:t>e&gt; y&gt; i&gt; 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4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4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4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1" grpId="0"/>
      <p:bldP spid="224262" grpId="0"/>
      <p:bldP spid="224263" grpId="0"/>
      <p:bldP spid="224267" grpId="0"/>
      <p:bldP spid="224269" grpId="0"/>
      <p:bldP spid="224270" grpId="0"/>
      <p:bldP spid="224271" grpId="0"/>
      <p:bldP spid="224273" grpId="0"/>
      <p:bldP spid="224276" grpId="0"/>
      <p:bldP spid="224277" grpId="0"/>
      <p:bldP spid="2242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Coptic Reading – Part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371600"/>
            <a:ext cx="8153400" cy="4419600"/>
          </a:xfrm>
        </p:spPr>
        <p:txBody>
          <a:bodyPr>
            <a:normAutofit fontScale="62500" lnSpcReduction="20000"/>
          </a:bodyPr>
          <a:lstStyle/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ai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ia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oi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io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iom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la	[</a:t>
            </a:r>
            <a:r>
              <a:rPr lang="en-US" sz="3600" dirty="0" err="1">
                <a:latin typeface="CS Avva Shenouda" pitchFamily="34" charset="0"/>
              </a:rPr>
              <a:t>i</a:t>
            </a:r>
            <a:r>
              <a:rPr lang="en-US" sz="3600" dirty="0">
                <a:latin typeface="CS Avva Shenouda" pitchFamily="34" charset="0"/>
              </a:rPr>
              <a:t>	[wm	pan	ran</a:t>
            </a: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cam	[ah	map	mar	</a:t>
            </a:r>
            <a:r>
              <a:rPr lang="en-US" sz="3600" dirty="0" err="1">
                <a:latin typeface="CS Avva Shenouda" pitchFamily="34" charset="0"/>
              </a:rPr>
              <a:t>jij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cat	fat	`</a:t>
            </a:r>
            <a:r>
              <a:rPr lang="en-US" sz="3600" dirty="0" err="1">
                <a:latin typeface="CS Avva Shenouda" pitchFamily="34" charset="0"/>
              </a:rPr>
              <a:t>sne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cen</a:t>
            </a:r>
            <a:r>
              <a:rPr lang="en-US" sz="3600" dirty="0">
                <a:latin typeface="CS Avva Shenouda" pitchFamily="34" charset="0"/>
              </a:rPr>
              <a:t>]	</a:t>
            </a:r>
            <a:r>
              <a:rPr lang="en-US" sz="3600" dirty="0" err="1">
                <a:latin typeface="CS Avva Shenouda" pitchFamily="34" charset="0"/>
              </a:rPr>
              <a:t>qer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qen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sai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pisai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swi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piswi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sep	</a:t>
            </a:r>
            <a:r>
              <a:rPr lang="en-US" sz="3600" dirty="0" err="1">
                <a:latin typeface="CS Avva Shenouda" pitchFamily="34" charset="0"/>
              </a:rPr>
              <a:t>syp</a:t>
            </a:r>
            <a:r>
              <a:rPr lang="en-US" sz="3600" dirty="0">
                <a:latin typeface="CS Avva Shenouda" pitchFamily="34" charset="0"/>
              </a:rPr>
              <a:t>	`</a:t>
            </a:r>
            <a:r>
              <a:rPr lang="en-US" sz="3600" dirty="0" err="1">
                <a:latin typeface="CS Avva Shenouda" pitchFamily="34" charset="0"/>
              </a:rPr>
              <a:t>fsyp</a:t>
            </a:r>
            <a:r>
              <a:rPr lang="en-US" sz="3600" dirty="0">
                <a:latin typeface="CS Avva Shenouda" pitchFamily="34" charset="0"/>
              </a:rPr>
              <a:t>	can	</a:t>
            </a:r>
            <a:r>
              <a:rPr lang="en-US" sz="3600" dirty="0" err="1">
                <a:latin typeface="CS Avva Shenouda" pitchFamily="34" charset="0"/>
              </a:rPr>
              <a:t>cyt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con	</a:t>
            </a:r>
            <a:r>
              <a:rPr lang="en-US" sz="3600" dirty="0" err="1">
                <a:latin typeface="CS Avva Shenouda" pitchFamily="34" charset="0"/>
              </a:rPr>
              <a:t>cwni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coni</a:t>
            </a:r>
            <a:r>
              <a:rPr lang="en-US" sz="3600" dirty="0">
                <a:latin typeface="CS Avva Shenouda" pitchFamily="34" charset="0"/>
              </a:rPr>
              <a:t>	pan	ran</a:t>
            </a: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ial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moi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amoi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iwt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cwma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jwr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jwri</a:t>
            </a:r>
            <a:r>
              <a:rPr lang="en-US" sz="3600" dirty="0">
                <a:latin typeface="CS Avva Shenouda" pitchFamily="34" charset="0"/>
              </a:rPr>
              <a:t>	`</a:t>
            </a:r>
            <a:r>
              <a:rPr lang="en-US" sz="3600" dirty="0" err="1">
                <a:latin typeface="CS Avva Shenouda" pitchFamily="34" charset="0"/>
              </a:rPr>
              <a:t>cnof</a:t>
            </a:r>
            <a:r>
              <a:rPr lang="en-US" sz="3600" dirty="0">
                <a:latin typeface="CS Avva Shenouda" pitchFamily="34" charset="0"/>
              </a:rPr>
              <a:t>	]`</a:t>
            </a:r>
            <a:r>
              <a:rPr lang="en-US" sz="3600" dirty="0" err="1">
                <a:latin typeface="CS Avva Shenouda" pitchFamily="34" charset="0"/>
              </a:rPr>
              <a:t>aco</a:t>
            </a:r>
            <a:r>
              <a:rPr lang="en-US" sz="3600" dirty="0">
                <a:latin typeface="CS Avva Shenouda" pitchFamily="34" charset="0"/>
              </a:rPr>
              <a:t>	]`</a:t>
            </a:r>
            <a:r>
              <a:rPr lang="en-US" sz="3600" dirty="0" err="1">
                <a:latin typeface="CS Avva Shenouda" pitchFamily="34" charset="0"/>
              </a:rPr>
              <a:t>pla</a:t>
            </a:r>
            <a:endParaRPr lang="en-US" sz="3600" dirty="0">
              <a:latin typeface="CS Avva Shenouda" pitchFamily="34" charset="0"/>
            </a:endParaRPr>
          </a:p>
          <a:p>
            <a:pPr marL="514350" indent="-457200">
              <a:lnSpc>
                <a:spcPct val="120000"/>
              </a:lnSpc>
              <a:buFont typeface="Wingdings" pitchFamily="2" charset="2"/>
              <a:buAutoNum type="arabicPeriod"/>
              <a:tabLst>
                <a:tab pos="457200" algn="l"/>
                <a:tab pos="1828800" algn="l"/>
                <a:tab pos="3200400" algn="l"/>
                <a:tab pos="4743450" algn="l"/>
                <a:tab pos="6172200" algn="l"/>
              </a:tabLst>
            </a:pPr>
            <a:r>
              <a:rPr lang="en-US" sz="3600" dirty="0">
                <a:latin typeface="CS Avva Shenouda" pitchFamily="34" charset="0"/>
              </a:rPr>
              <a:t> </a:t>
            </a:r>
            <a:r>
              <a:rPr lang="en-US" sz="3600" dirty="0" err="1">
                <a:latin typeface="CS Avva Shenouda" pitchFamily="34" charset="0"/>
              </a:rPr>
              <a:t>qaq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qwq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ja</a:t>
            </a:r>
            <a:r>
              <a:rPr lang="en-US" sz="3600" dirty="0">
                <a:latin typeface="CS Avva Shenouda" pitchFamily="34" charset="0"/>
              </a:rPr>
              <a:t>[</a:t>
            </a:r>
            <a:r>
              <a:rPr lang="en-US" sz="3600" dirty="0" err="1">
                <a:latin typeface="CS Avva Shenouda" pitchFamily="34" charset="0"/>
              </a:rPr>
              <a:t>i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ren</a:t>
            </a:r>
            <a:r>
              <a:rPr lang="en-US" sz="3600" dirty="0">
                <a:latin typeface="CS Avva Shenouda" pitchFamily="34" charset="0"/>
              </a:rPr>
              <a:t>	</a:t>
            </a:r>
            <a:r>
              <a:rPr lang="en-US" sz="3600" dirty="0" err="1">
                <a:latin typeface="CS Avva Shenouda" pitchFamily="34" charset="0"/>
              </a:rPr>
              <a:t>maren</a:t>
            </a:r>
            <a:endParaRPr lang="en-US" sz="3600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1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1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/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Coptic Bible Verses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piAlva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</a:t>
            </a:r>
            <a:r>
              <a:rPr lang="en-US" dirty="0" smtClean="0">
                <a:latin typeface="CS Avva Shenouda" pitchFamily="34" charset="0"/>
              </a:rPr>
              <a:t> ]</a:t>
            </a:r>
            <a:r>
              <a:rPr lang="en-US" dirty="0" err="1" smtClean="0">
                <a:latin typeface="CS Avva Shenouda" pitchFamily="34" charset="0"/>
              </a:rPr>
              <a:t>ar,y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pijwk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ebol</a:t>
            </a:r>
            <a:r>
              <a:rPr lang="en-US" dirty="0" smtClean="0">
                <a:latin typeface="CS Avva Shenouda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rgbClr val="FFCC00"/>
                </a:solidFill>
              </a:rPr>
              <a:t>"I am the Alpha and the Omega, the Beginning and the End." (Rev 1:8)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piwik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nte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pwnq</a:t>
            </a:r>
            <a:r>
              <a:rPr lang="en-US" dirty="0" smtClean="0">
                <a:latin typeface="CS Avva Shenouda" pitchFamily="34" charset="0"/>
              </a:rPr>
              <a:t>.</a:t>
            </a:r>
            <a:br>
              <a:rPr lang="en-US" dirty="0" smtClean="0">
                <a:latin typeface="CS Avva Shenouda" pitchFamily="34" charset="0"/>
              </a:rPr>
            </a:br>
            <a:r>
              <a:rPr lang="en-US" sz="2800" dirty="0" smtClean="0">
                <a:solidFill>
                  <a:srgbClr val="FFCC00"/>
                </a:solidFill>
              </a:rPr>
              <a:t>"I am the Bread of life." (</a:t>
            </a:r>
            <a:r>
              <a:rPr lang="en-US" sz="2800" dirty="0" err="1" smtClean="0">
                <a:solidFill>
                  <a:srgbClr val="FFCC00"/>
                </a:solidFill>
              </a:rPr>
              <a:t>Jn</a:t>
            </a:r>
            <a:r>
              <a:rPr lang="en-US" sz="2800" dirty="0" smtClean="0">
                <a:solidFill>
                  <a:srgbClr val="FFCC00"/>
                </a:solidFill>
              </a:rPr>
              <a:t> 6:35)</a:t>
            </a:r>
          </a:p>
          <a:p>
            <a:pPr>
              <a:buFont typeface="Wingdings" pitchFamily="2" charset="2"/>
              <a:buChar char="v"/>
            </a:pPr>
            <a:r>
              <a:rPr lang="en-US" dirty="0" err="1" smtClean="0">
                <a:latin typeface="CS Avva Shenouda" pitchFamily="34" charset="0"/>
              </a:rPr>
              <a:t>Anok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pe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vouwini</a:t>
            </a:r>
            <a:r>
              <a:rPr lang="en-US" dirty="0" smtClean="0">
                <a:latin typeface="CS Avva Shenouda" pitchFamily="34" charset="0"/>
              </a:rPr>
              <a:t> `</a:t>
            </a:r>
            <a:r>
              <a:rPr lang="en-US" dirty="0" err="1" smtClean="0">
                <a:latin typeface="CS Avva Shenouda" pitchFamily="34" charset="0"/>
              </a:rPr>
              <a:t>mpikocmoc</a:t>
            </a:r>
            <a:r>
              <a:rPr lang="en-US" dirty="0" smtClean="0">
                <a:latin typeface="CS Avva Shenouda" pitchFamily="34" charset="0"/>
              </a:rPr>
              <a:t>.</a:t>
            </a:r>
            <a:br>
              <a:rPr lang="en-US" dirty="0" smtClean="0">
                <a:latin typeface="CS Avva Shenouda" pitchFamily="34" charset="0"/>
              </a:rPr>
            </a:br>
            <a:r>
              <a:rPr lang="en-US" sz="2800" dirty="0" smtClean="0">
                <a:solidFill>
                  <a:srgbClr val="FFCC00"/>
                </a:solidFill>
              </a:rPr>
              <a:t>"I am the light of the world." (</a:t>
            </a:r>
            <a:r>
              <a:rPr lang="en-US" sz="2800" dirty="0" err="1" smtClean="0">
                <a:solidFill>
                  <a:srgbClr val="FFCC00"/>
                </a:solidFill>
              </a:rPr>
              <a:t>Jn</a:t>
            </a:r>
            <a:r>
              <a:rPr lang="en-US" sz="2800" dirty="0" smtClean="0">
                <a:solidFill>
                  <a:srgbClr val="FFCC00"/>
                </a:solidFill>
              </a:rPr>
              <a:t> 8:12)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S Avva Shenouda" pitchFamily="34" charset="0"/>
              </a:rPr>
              <a:t>Matai `</a:t>
            </a:r>
            <a:r>
              <a:rPr lang="en-US" dirty="0" err="1" smtClean="0">
                <a:latin typeface="CS Avva Shenouda" pitchFamily="34" charset="0"/>
              </a:rPr>
              <a:t>epekiwt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nem</a:t>
            </a:r>
            <a:r>
              <a:rPr lang="en-US" dirty="0" smtClean="0">
                <a:latin typeface="CS Avva Shenouda" pitchFamily="34" charset="0"/>
              </a:rPr>
              <a:t> </a:t>
            </a:r>
            <a:r>
              <a:rPr lang="en-US" dirty="0" err="1" smtClean="0">
                <a:latin typeface="CS Avva Shenouda" pitchFamily="34" charset="0"/>
              </a:rPr>
              <a:t>tekmau</a:t>
            </a:r>
            <a:r>
              <a:rPr lang="en-US" dirty="0" smtClean="0">
                <a:latin typeface="CS Avva Shenouda" pitchFamily="34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rgbClr val="FFCC00"/>
                </a:solidFill>
              </a:rPr>
              <a:t>"Honor your father and your mother." (Eph 6:2)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Beginer</a:t>
            </a:r>
            <a:r>
              <a:rPr lang="en-US" dirty="0" smtClean="0"/>
              <a:t> vocabulary Review</a:t>
            </a:r>
            <a:endParaRPr lang="en-US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153400" cy="4419600"/>
          </a:xfrm>
        </p:spPr>
        <p:txBody>
          <a:bodyPr>
            <a:normAutofit fontScale="85000" lnSpcReduction="20000"/>
          </a:bodyPr>
          <a:lstStyle/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romi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kahi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Vnou</a:t>
            </a:r>
            <a:r>
              <a:rPr lang="en-US" dirty="0" smtClean="0">
                <a:latin typeface="CS Avva Shenouda" pitchFamily="34" charset="0"/>
              </a:rPr>
              <a:t>]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ioh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ry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con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syri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iwt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bal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yi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ran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ouro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smtClean="0">
                <a:latin typeface="CS Avva Shenouda" pitchFamily="34" charset="0"/>
              </a:rPr>
              <a:t>`</a:t>
            </a:r>
            <a:r>
              <a:rPr lang="en-US" dirty="0" err="1" smtClean="0">
                <a:latin typeface="CS Avva Shenouda" pitchFamily="34" charset="0"/>
              </a:rPr>
              <a:t>chimi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vorsi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seri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ourw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ri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cwni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ajp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ve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soury</a:t>
            </a:r>
            <a:endParaRPr lang="en-US" dirty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Wingdings" pitchFamily="2" charset="2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mau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]`</a:t>
            </a:r>
            <a:r>
              <a:rPr lang="en-US" dirty="0" err="1" smtClean="0">
                <a:latin typeface="CS Avva Shenouda" pitchFamily="34" charset="0"/>
              </a:rPr>
              <a:t>alou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jij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smtClean="0">
                <a:latin typeface="CS Avva Shenouda" pitchFamily="34" charset="0"/>
              </a:rPr>
              <a:t>`;</a:t>
            </a:r>
            <a:r>
              <a:rPr lang="en-US" dirty="0" err="1" smtClean="0">
                <a:latin typeface="CS Avva Shenouda" pitchFamily="34" charset="0"/>
              </a:rPr>
              <a:t>nyb</a:t>
            </a:r>
            <a:r>
              <a:rPr lang="en-US" dirty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hiomi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nicwni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nirwmi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niran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nimau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ni`alou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jom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niourw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nibal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nisau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ninyb</a:t>
            </a:r>
            <a:endParaRPr lang="en-US" dirty="0" smtClean="0">
              <a:latin typeface="CS Avva Shenouda" pitchFamily="34" charset="0"/>
            </a:endParaRPr>
          </a:p>
          <a:p>
            <a:pPr marL="666750" indent="-609600">
              <a:spcBef>
                <a:spcPts val="1200"/>
              </a:spcBef>
              <a:buFont typeface="+mj-lt"/>
              <a:buAutoNum type="arabicPeriod"/>
              <a:tabLst>
                <a:tab pos="457200" algn="l"/>
                <a:tab pos="2000250" algn="l"/>
                <a:tab pos="3371850" algn="l"/>
                <a:tab pos="4743450" algn="l"/>
                <a:tab pos="6400800" algn="l"/>
              </a:tabLst>
            </a:pPr>
            <a:r>
              <a:rPr lang="en-US" dirty="0" err="1" smtClean="0">
                <a:latin typeface="CS Avva Shenouda" pitchFamily="34" charset="0"/>
              </a:rPr>
              <a:t>niseri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totc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io</a:t>
            </a:r>
            <a:r>
              <a:rPr lang="en-US" dirty="0" smtClean="0">
                <a:latin typeface="CS Avva Shenouda" pitchFamily="34" charset="0"/>
              </a:rPr>
              <a:t>]	</a:t>
            </a:r>
            <a:r>
              <a:rPr lang="en-US" dirty="0" err="1" smtClean="0">
                <a:latin typeface="CS Avva Shenouda" pitchFamily="34" charset="0"/>
              </a:rPr>
              <a:t>ourwou</a:t>
            </a:r>
            <a:r>
              <a:rPr lang="en-US" dirty="0" smtClean="0">
                <a:latin typeface="CS Avva Shenouda" pitchFamily="34" charset="0"/>
              </a:rPr>
              <a:t>	</a:t>
            </a:r>
            <a:r>
              <a:rPr lang="en-US" dirty="0" err="1" smtClean="0">
                <a:latin typeface="CS Avva Shenouda" pitchFamily="34" charset="0"/>
              </a:rPr>
              <a:t>vyou`i</a:t>
            </a: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/>
      <p:bldP spid="1331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057400" cy="4724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Anok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N;ok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N;o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N;of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N;oc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`Anon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N;wten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FF000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FF0000"/>
                </a:solidFill>
                <a:latin typeface="CS Avva Shenouda" pitchFamily="34" charset="0"/>
              </a:rPr>
              <a:t>N;wou</a:t>
            </a:r>
            <a:endParaRPr lang="en-US" b="1" dirty="0" smtClean="0">
              <a:solidFill>
                <a:srgbClr val="FF0000"/>
              </a:solidFill>
              <a:latin typeface="CS Avva Shenoud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1066800"/>
            <a:ext cx="3581400" cy="472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I (</a:t>
            </a:r>
            <a:r>
              <a:rPr lang="en-US" sz="3200" dirty="0" err="1" smtClean="0">
                <a:latin typeface="+mn-lt"/>
              </a:rPr>
              <a:t>m,f</a:t>
            </a:r>
            <a:r>
              <a:rPr lang="en-US" sz="3200" dirty="0" smtClean="0">
                <a:latin typeface="+mn-lt"/>
              </a:rPr>
              <a:t>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 (masc. sing.)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 (fem. sing.)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He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She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We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You (</a:t>
            </a:r>
            <a:r>
              <a:rPr lang="en-US" sz="3200" dirty="0" err="1" smtClean="0">
                <a:latin typeface="+mn-lt"/>
              </a:rPr>
              <a:t>plur</a:t>
            </a:r>
            <a:r>
              <a:rPr lang="en-US" sz="3200" dirty="0" smtClean="0">
                <a:latin typeface="+mn-lt"/>
              </a:rPr>
              <a:t>. m &amp; f)</a:t>
            </a:r>
          </a:p>
          <a:p>
            <a:pPr algn="l">
              <a:buFont typeface="Franklin Gothic Book" pitchFamily="34" charset="0"/>
              <a:buChar char="="/>
            </a:pPr>
            <a:r>
              <a:rPr lang="en-US" sz="3200" dirty="0" smtClean="0">
                <a:latin typeface="+mn-lt"/>
              </a:rPr>
              <a:t> They (m &amp; f)</a:t>
            </a:r>
            <a:endParaRPr lang="en-US" sz="3200" dirty="0">
              <a:latin typeface="+mn-lt"/>
            </a:endParaRPr>
          </a:p>
        </p:txBody>
      </p:sp>
      <p:sp>
        <p:nvSpPr>
          <p:cNvPr id="7170" name="AutoShape 2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4" name="AutoShape 6" descr="Image result for Point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6" name="Picture 8" descr="C:\Users\Sam Ekladious\AppData\Local\Microsoft\Windows\INetCache\IE\L3YUJTHZ\mr__pointy_finger_with_transperancy_by_aethertechindustries-d5jfd19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415596">
            <a:off x="6188626" y="2016915"/>
            <a:ext cx="3126764" cy="18134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2" dur="1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Connectors for Simple being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4676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000" b="1" dirty="0" err="1" smtClean="0">
                <a:solidFill>
                  <a:srgbClr val="FF0000"/>
                </a:solidFill>
                <a:latin typeface="CS Avva Shenouda" pitchFamily="34" charset="0"/>
              </a:rPr>
              <a:t>pe</a:t>
            </a:r>
            <a:r>
              <a:rPr lang="en-US" sz="40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dirty="0" smtClean="0">
                <a:latin typeface="CS Avva Shenouda" pitchFamily="34" charset="0"/>
              </a:rPr>
              <a:t>_ </a:t>
            </a:r>
            <a:r>
              <a:rPr lang="en-US" sz="3200" b="1" dirty="0" smtClean="0">
                <a:solidFill>
                  <a:srgbClr val="FF0000"/>
                </a:solidFill>
              </a:rPr>
              <a:t>am, is </a:t>
            </a:r>
            <a:r>
              <a:rPr lang="en-US" sz="3200" dirty="0" smtClean="0"/>
              <a:t>(singular masculine)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4000" b="1" dirty="0" err="1" smtClean="0">
                <a:solidFill>
                  <a:srgbClr val="FF0000"/>
                </a:solidFill>
                <a:latin typeface="CS Avva Shenouda" pitchFamily="34" charset="0"/>
              </a:rPr>
              <a:t>te</a:t>
            </a:r>
            <a:r>
              <a:rPr lang="en-US" sz="4000" b="1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dirty="0" smtClean="0">
                <a:latin typeface="CS Avva Shenouda" pitchFamily="34" charset="0"/>
              </a:rPr>
              <a:t>_ </a:t>
            </a:r>
            <a:r>
              <a:rPr lang="en-US" sz="3200" b="1" dirty="0" smtClean="0">
                <a:solidFill>
                  <a:srgbClr val="FF0000"/>
                </a:solidFill>
              </a:rPr>
              <a:t>am, is </a:t>
            </a:r>
            <a:r>
              <a:rPr lang="en-US" sz="3200" dirty="0" smtClean="0"/>
              <a:t>(singular feminine)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4000" b="1" dirty="0" smtClean="0">
                <a:solidFill>
                  <a:srgbClr val="FF0000"/>
                </a:solidFill>
                <a:latin typeface="CS Avva Shenouda" pitchFamily="34" charset="0"/>
              </a:rPr>
              <a:t>ne</a:t>
            </a:r>
            <a:r>
              <a:rPr lang="en-US" sz="4000" dirty="0" smtClean="0">
                <a:solidFill>
                  <a:srgbClr val="FF0000"/>
                </a:solidFill>
                <a:latin typeface="CS Avva Shenouda" pitchFamily="34" charset="0"/>
              </a:rPr>
              <a:t> </a:t>
            </a:r>
            <a:r>
              <a:rPr lang="en-US" sz="3200" dirty="0" smtClean="0">
                <a:latin typeface="CS Avva Shenouda" pitchFamily="34" charset="0"/>
              </a:rPr>
              <a:t>_ </a:t>
            </a:r>
            <a:r>
              <a:rPr lang="en-US" sz="3200" b="1" dirty="0" smtClean="0">
                <a:solidFill>
                  <a:srgbClr val="FF0000"/>
                </a:solidFill>
              </a:rPr>
              <a:t>are </a:t>
            </a:r>
            <a:r>
              <a:rPr lang="en-US" sz="3200" dirty="0" smtClean="0"/>
              <a:t>(plural masculine &amp; feminine)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b="1" u="sng" dirty="0" smtClean="0">
                <a:solidFill>
                  <a:srgbClr val="0070C0"/>
                </a:solidFill>
              </a:rPr>
              <a:t>Examples: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CS Avva Shenouda" pitchFamily="34" charset="0"/>
              </a:rPr>
              <a:t>`</a:t>
            </a:r>
            <a:r>
              <a:rPr lang="en-US" b="1" dirty="0" err="1" smtClean="0">
                <a:solidFill>
                  <a:srgbClr val="002060"/>
                </a:solidFill>
                <a:latin typeface="CS Avva Shenouda" pitchFamily="34" charset="0"/>
              </a:rPr>
              <a:t>anok</a:t>
            </a:r>
            <a:r>
              <a:rPr lang="en-US" b="1" dirty="0" smtClean="0">
                <a:solidFill>
                  <a:srgbClr val="002060"/>
                </a:solidFill>
                <a:latin typeface="CS Avva Shenoud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S Avva Shenouda" pitchFamily="34" charset="0"/>
              </a:rPr>
              <a:t>pe</a:t>
            </a:r>
            <a:r>
              <a:rPr lang="en-US" b="1" dirty="0" smtClean="0">
                <a:solidFill>
                  <a:srgbClr val="002060"/>
                </a:solidFill>
                <a:latin typeface="CS Avva Shenouda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CS Avva Shenouda" pitchFamily="34" charset="0"/>
              </a:rPr>
              <a:t>pirwmi</a:t>
            </a:r>
            <a:r>
              <a:rPr lang="en-US" b="1" dirty="0" smtClean="0">
                <a:solidFill>
                  <a:srgbClr val="002060"/>
                </a:solidFill>
                <a:latin typeface="CS Avva Shenouda" pitchFamily="34" charset="0"/>
              </a:rPr>
              <a:t>.</a:t>
            </a:r>
          </a:p>
          <a:p>
            <a:pPr marL="1257300" lvl="2" indent="-457200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 am the man.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002060"/>
                </a:solidFill>
                <a:latin typeface="CS Avva Shenouda" pitchFamily="34" charset="0"/>
              </a:rPr>
              <a:t>`</a:t>
            </a:r>
            <a:r>
              <a:rPr lang="en-US" sz="2800" b="1" dirty="0" err="1" smtClean="0">
                <a:solidFill>
                  <a:srgbClr val="002060"/>
                </a:solidFill>
                <a:latin typeface="CS Avva Shenouda" pitchFamily="34" charset="0"/>
              </a:rPr>
              <a:t>anok</a:t>
            </a:r>
            <a:r>
              <a:rPr lang="en-US" sz="2800" b="1" dirty="0" smtClean="0">
                <a:solidFill>
                  <a:srgbClr val="002060"/>
                </a:solidFill>
                <a:latin typeface="CS Avva Shenouda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CS Avva Shenouda" pitchFamily="34" charset="0"/>
              </a:rPr>
              <a:t>ourwmi</a:t>
            </a:r>
            <a:r>
              <a:rPr lang="en-US" sz="2800" b="1" dirty="0" smtClean="0">
                <a:solidFill>
                  <a:srgbClr val="002060"/>
                </a:solidFill>
                <a:latin typeface="CS Avva Shenouda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CS Avva Shenouda" pitchFamily="34" charset="0"/>
              </a:rPr>
              <a:t>pe</a:t>
            </a:r>
            <a:r>
              <a:rPr lang="en-US" sz="2800" b="1" dirty="0" smtClean="0">
                <a:solidFill>
                  <a:srgbClr val="002060"/>
                </a:solidFill>
                <a:latin typeface="CS Avva Shenouda" pitchFamily="34" charset="0"/>
              </a:rPr>
              <a:t>.</a:t>
            </a:r>
          </a:p>
          <a:p>
            <a:pPr marL="1257300" lvl="2" indent="-457200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I am a man</a:t>
            </a:r>
          </a:p>
          <a:p>
            <a:pPr marL="457200" indent="-457200">
              <a:buFont typeface="+mj-lt"/>
              <a:buAutoNum type="arabicPeriod" startAt="3"/>
            </a:pPr>
            <a:endParaRPr lang="en-US" sz="32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3200" dirty="0" smtClean="0"/>
          </a:p>
          <a:p>
            <a:pPr marL="457200" indent="-457200">
              <a:buFont typeface="+mj-lt"/>
              <a:buAutoNum type="arabicPeriod" startAt="3"/>
            </a:pPr>
            <a:endParaRPr lang="en-US" dirty="0">
              <a:latin typeface="CS Avva Shenoud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2449</TotalTime>
  <Words>362</Words>
  <Application>Microsoft Office PowerPoint</Application>
  <PresentationFormat>On-screen Show (4:3)</PresentationFormat>
  <Paragraphs>129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Coptic Lesson 14</vt:lpstr>
      <vt:lpstr>Coptic Alphabets</vt:lpstr>
      <vt:lpstr>Review Questions</vt:lpstr>
      <vt:lpstr>Rule for the Ghamma G</vt:lpstr>
      <vt:lpstr>Coptic Reading – Part 13</vt:lpstr>
      <vt:lpstr>Coptic Bible Verses</vt:lpstr>
      <vt:lpstr>Beginer vocabulary Review</vt:lpstr>
      <vt:lpstr>Personal pronouns</vt:lpstr>
      <vt:lpstr>Connectors for Simple being</vt:lpstr>
      <vt:lpstr>Exercise (Part 1)</vt:lpstr>
      <vt:lpstr>Announcement</vt:lpstr>
      <vt:lpstr>Oujai qen `P[oic</vt:lpstr>
    </vt:vector>
  </TitlesOfParts>
  <Company>HP-Ossama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Coptic Lesson</dc:title>
  <dc:creator>Ossama Ekladious</dc:creator>
  <cp:lastModifiedBy>Ossama Ekladious</cp:lastModifiedBy>
  <cp:revision>406</cp:revision>
  <dcterms:created xsi:type="dcterms:W3CDTF">2014-03-29T18:43:12Z</dcterms:created>
  <dcterms:modified xsi:type="dcterms:W3CDTF">2019-10-31T16:02:29Z</dcterms:modified>
</cp:coreProperties>
</file>