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5"/>
  </p:notesMasterIdLst>
  <p:sldIdLst>
    <p:sldId id="256" r:id="rId2"/>
    <p:sldId id="269" r:id="rId3"/>
    <p:sldId id="296" r:id="rId4"/>
    <p:sldId id="393" r:id="rId5"/>
    <p:sldId id="387" r:id="rId6"/>
    <p:sldId id="355" r:id="rId7"/>
    <p:sldId id="350" r:id="rId8"/>
    <p:sldId id="389" r:id="rId9"/>
    <p:sldId id="390" r:id="rId10"/>
    <p:sldId id="361" r:id="rId11"/>
    <p:sldId id="392" r:id="rId12"/>
    <p:sldId id="272" r:id="rId13"/>
    <p:sldId id="268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990033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105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FAD8348-8BBD-40CC-ACD4-38785057F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570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5840E-E3BC-437A-8D27-233C3533F6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18343-9AE2-4057-9FF5-20E4BB05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5AAA5-A6A3-4367-B1E0-10EB4BC842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C13F-6B64-4AA4-AA16-688C32EC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76AF7F-98A1-49B5-840E-06EE2BD97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CC25E-5E07-488B-A3AA-CD3E43291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2113A-07F2-427F-A786-16A0434B7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C8791-A3C4-4C63-BA3C-5B205951B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79BD3-2A51-40DD-9928-2FEE22DFE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A874E8-E911-4CA4-B27C-5F8AA24550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8DBEE-AB55-4A2D-87EB-F169B9842F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F2422EC5-2D12-487C-A09A-C8B1BB55B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281D-6E33-4ACB-816C-920381DD99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305800" cy="9003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Coptic </a:t>
            </a:r>
            <a:r>
              <a:rPr lang="en-US" dirty="0"/>
              <a:t>Lesson </a:t>
            </a:r>
            <a:r>
              <a:rPr lang="en-US" dirty="0" smtClean="0"/>
              <a:t>15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Possessive Adjectives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Exercise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267200" cy="47244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paiwt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father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pekiwt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father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tamau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mother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na`cnyou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brothers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Translate the following into English: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905000"/>
            <a:ext cx="4419600" cy="540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500" dirty="0" err="1" smtClean="0">
                <a:cs typeface="+mn-cs"/>
              </a:rPr>
              <a:t>tetencwni</a:t>
            </a:r>
            <a:endParaRPr lang="en-US" sz="3500" dirty="0" smtClean="0">
              <a:cs typeface="+mn-cs"/>
            </a:endParaRPr>
          </a:p>
          <a:p>
            <a:pPr marL="722376" lvl="1" indent="-342900" algn="l">
              <a:lnSpc>
                <a:spcPct val="90000"/>
              </a:lnSpc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b="1" dirty="0" smtClean="0">
                <a:solidFill>
                  <a:srgbClr val="FFC000"/>
                </a:solidFill>
                <a:latin typeface="+mn-lt"/>
                <a:cs typeface="+mn-cs"/>
              </a:rPr>
              <a:t>Your sister (Plu.)</a:t>
            </a:r>
          </a:p>
          <a:p>
            <a:pPr marL="514350" indent="-514350" algn="l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500" dirty="0" err="1" smtClean="0">
                <a:cs typeface="+mn-cs"/>
              </a:rPr>
              <a:t>pecsyri</a:t>
            </a:r>
            <a:endParaRPr lang="en-US" sz="3500" dirty="0" smtClean="0">
              <a:cs typeface="+mn-cs"/>
            </a:endParaRPr>
          </a:p>
          <a:p>
            <a:pPr marL="722376" lvl="1" indent="-342900" algn="l">
              <a:lnSpc>
                <a:spcPct val="90000"/>
              </a:lnSpc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b="1" dirty="0" smtClean="0">
                <a:solidFill>
                  <a:srgbClr val="FFC000"/>
                </a:solidFill>
                <a:latin typeface="+mn-lt"/>
                <a:cs typeface="+mn-cs"/>
              </a:rPr>
              <a:t>Her son</a:t>
            </a:r>
          </a:p>
          <a:p>
            <a:pPr marL="514350" indent="-514350" algn="l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500" dirty="0" err="1" smtClean="0">
                <a:cs typeface="+mn-cs"/>
              </a:rPr>
              <a:t>naio</a:t>
            </a:r>
            <a:r>
              <a:rPr lang="en-US" sz="3500" dirty="0" smtClean="0">
                <a:cs typeface="+mn-cs"/>
              </a:rPr>
              <a:t>]</a:t>
            </a:r>
          </a:p>
          <a:p>
            <a:pPr marL="722376" lvl="1" indent="-342900" algn="l">
              <a:lnSpc>
                <a:spcPct val="90000"/>
              </a:lnSpc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b="1" dirty="0" smtClean="0">
                <a:solidFill>
                  <a:srgbClr val="FFC000"/>
                </a:solidFill>
                <a:latin typeface="+mn-lt"/>
                <a:cs typeface="+mn-cs"/>
              </a:rPr>
              <a:t>My fathers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8"/>
            </a:pPr>
            <a:r>
              <a:rPr lang="en-US" sz="3500" dirty="0" err="1" smtClean="0">
                <a:cs typeface="+mn-cs"/>
              </a:rPr>
              <a:t>nenbal</a:t>
            </a:r>
          </a:p>
          <a:p>
            <a:pPr marL="722376" lvl="1" indent="-342900" algn="l">
              <a:lnSpc>
                <a:spcPct val="90000"/>
              </a:lnSpc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b="1" dirty="0" smtClean="0">
                <a:solidFill>
                  <a:srgbClr val="FFC000"/>
                </a:solidFill>
                <a:latin typeface="+mn-lt"/>
                <a:cs typeface="+mn-cs"/>
              </a:rPr>
              <a:t>Our eyes</a:t>
            </a:r>
          </a:p>
          <a:p>
            <a:pPr marL="182880" indent="-342900" algn="l">
              <a:lnSpc>
                <a:spcPct val="80000"/>
              </a:lnSpc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endParaRPr lang="en-US" sz="2900" b="1" dirty="0" smtClean="0">
              <a:solidFill>
                <a:srgbClr val="FFC000"/>
              </a:solidFill>
              <a:latin typeface="+mn-lt"/>
              <a:cs typeface="+mn-cs"/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5"/>
            </a:pPr>
            <a:endParaRPr lang="en-US" sz="1800" b="1" dirty="0" err="1" smtClean="0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Exercise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267200" cy="4724400"/>
          </a:xfrm>
        </p:spPr>
        <p:txBody>
          <a:bodyPr>
            <a:normAutofit fontScale="92500" lnSpcReduction="10000"/>
          </a:bodyPr>
          <a:lstStyle/>
          <a:p>
            <a:pPr marL="457200" lvl="1" indent="-457200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</a:t>
            </a:r>
          </a:p>
          <a:p>
            <a:pPr marL="758952" lvl="1" indent="-457200">
              <a:lnSpc>
                <a:spcPct val="120000"/>
              </a:lnSpc>
              <a:spcBef>
                <a:spcPts val="600"/>
              </a:spcBef>
            </a:pPr>
            <a:r>
              <a:rPr lang="en-US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paran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514350" lvl="1" indent="-514350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2"/>
            </a:pPr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son</a:t>
            </a:r>
          </a:p>
          <a:p>
            <a:pPr marL="758952" lvl="1" indent="-457200">
              <a:lnSpc>
                <a:spcPct val="120000"/>
              </a:lnSpc>
              <a:spcBef>
                <a:spcPts val="600"/>
              </a:spcBef>
            </a:pPr>
            <a:r>
              <a:rPr lang="en-US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peksyri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514350" lvl="1" indent="-514350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3"/>
            </a:pPr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wife</a:t>
            </a:r>
          </a:p>
          <a:p>
            <a:pPr marL="758952" lvl="1" indent="-457200">
              <a:lnSpc>
                <a:spcPct val="120000"/>
              </a:lnSpc>
              <a:spcBef>
                <a:spcPts val="600"/>
              </a:spcBef>
            </a:pPr>
            <a:r>
              <a:rPr lang="en-US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tahiomi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514350" lvl="1" indent="-514350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4"/>
            </a:pPr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brothers</a:t>
            </a:r>
          </a:p>
          <a:p>
            <a:pPr marL="758952" lvl="1" indent="-457200">
              <a:lnSpc>
                <a:spcPct val="120000"/>
              </a:lnSpc>
              <a:spcBef>
                <a:spcPts val="600"/>
              </a:spcBef>
            </a:pPr>
            <a:r>
              <a:rPr lang="en-US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na`cnyou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Translate the following into English: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905000"/>
            <a:ext cx="4419600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2900" b="1" dirty="0" smtClean="0">
                <a:solidFill>
                  <a:srgbClr val="FFC000"/>
                </a:solidFill>
                <a:latin typeface="+mn-lt"/>
                <a:cs typeface="+mn-cs"/>
              </a:rPr>
              <a:t>Your cats (Plu.)</a:t>
            </a:r>
          </a:p>
          <a:p>
            <a:pPr marL="971550" lvl="1" indent="-514350" algn="l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500" dirty="0" err="1" smtClean="0">
                <a:cs typeface="+mn-cs"/>
              </a:rPr>
              <a:t>tetensau</a:t>
            </a:r>
            <a:endParaRPr lang="en-US" sz="3500" dirty="0" smtClean="0">
              <a:cs typeface="+mn-cs"/>
            </a:endParaRP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6"/>
            </a:pPr>
            <a:r>
              <a:rPr lang="en-US" sz="2900" b="1" dirty="0" smtClean="0">
                <a:solidFill>
                  <a:srgbClr val="FFC000"/>
                </a:solidFill>
                <a:latin typeface="+mn-lt"/>
                <a:cs typeface="+mn-cs"/>
              </a:rPr>
              <a:t>Her man</a:t>
            </a:r>
          </a:p>
          <a:p>
            <a:pPr marL="971550" lvl="1" indent="-514350" algn="l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500" dirty="0" err="1" smtClean="0">
                <a:cs typeface="+mn-cs"/>
              </a:rPr>
              <a:t>pecromi</a:t>
            </a:r>
            <a:endParaRPr lang="en-US" sz="3500" dirty="0" smtClean="0">
              <a:cs typeface="+mn-cs"/>
            </a:endParaRP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7"/>
            </a:pPr>
            <a:r>
              <a:rPr lang="en-US" sz="2900" b="1" dirty="0" smtClean="0">
                <a:solidFill>
                  <a:srgbClr val="FFC000"/>
                </a:solidFill>
                <a:latin typeface="+mn-lt"/>
                <a:cs typeface="+mn-cs"/>
              </a:rPr>
              <a:t>My hands</a:t>
            </a:r>
          </a:p>
          <a:p>
            <a:pPr marL="971550" lvl="1" indent="-514350" algn="l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500" dirty="0" err="1" smtClean="0">
                <a:cs typeface="+mn-cs"/>
              </a:rPr>
              <a:t>najij</a:t>
            </a:r>
            <a:endParaRPr lang="en-US" sz="3500" dirty="0" smtClean="0">
              <a:cs typeface="+mn-cs"/>
            </a:endParaRP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8"/>
            </a:pPr>
            <a:r>
              <a:rPr lang="en-US" sz="3200" b="1" dirty="0" smtClean="0">
                <a:solidFill>
                  <a:srgbClr val="FFC000"/>
                </a:solidFill>
                <a:latin typeface="+mn-lt"/>
                <a:cs typeface="+mn-cs"/>
              </a:rPr>
              <a:t>Our watches</a:t>
            </a:r>
          </a:p>
          <a:p>
            <a:pPr marL="971550" lvl="2" indent="-514350" algn="l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500" dirty="0" err="1" smtClean="0">
                <a:cs typeface="+mn-cs"/>
              </a:rPr>
              <a:t>nenajp</a:t>
            </a:r>
            <a:endParaRPr lang="en-US" sz="3500" dirty="0" smtClean="0">
              <a:cs typeface="+mn-cs"/>
            </a:endParaRPr>
          </a:p>
          <a:p>
            <a:pPr marL="182880" indent="-342900" algn="l">
              <a:lnSpc>
                <a:spcPct val="80000"/>
              </a:lnSpc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endParaRPr lang="en-US" sz="2900" b="1" dirty="0" smtClean="0">
              <a:solidFill>
                <a:srgbClr val="FFC000"/>
              </a:solidFill>
              <a:latin typeface="+mn-lt"/>
              <a:cs typeface="+mn-cs"/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5"/>
            </a:pPr>
            <a:endParaRPr lang="en-US" sz="1800" b="1" dirty="0" err="1" smtClean="0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Announcement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4000" dirty="0"/>
              <a:t> All slides are available at </a:t>
            </a:r>
            <a:br>
              <a:rPr lang="en-US" sz="4000" dirty="0"/>
            </a:br>
            <a:r>
              <a:rPr lang="en-US" dirty="0">
                <a:solidFill>
                  <a:srgbClr val="990033"/>
                </a:solidFill>
              </a:rPr>
              <a:t>http://</a:t>
            </a:r>
            <a:r>
              <a:rPr lang="en-US" dirty="0" smtClean="0">
                <a:solidFill>
                  <a:srgbClr val="990033"/>
                </a:solidFill>
              </a:rPr>
              <a:t>www.ekladious.com/coptic.html</a:t>
            </a:r>
            <a:endParaRPr lang="en-US" sz="4000" dirty="0">
              <a:solidFill>
                <a:srgbClr val="990033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40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0" y="4114800"/>
            <a:ext cx="44958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err="1" smtClean="0">
                <a:latin typeface="CS Avva Shenouda" pitchFamily="34" charset="0"/>
              </a:rPr>
              <a:t>O</a:t>
            </a:r>
            <a:r>
              <a:rPr lang="en-US" cap="none" dirty="0" err="1" smtClean="0">
                <a:latin typeface="CS Avva Shenouda" pitchFamily="34" charset="0"/>
              </a:rPr>
              <a:t>ujai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cap="none" dirty="0" err="1">
                <a:latin typeface="CS Avva Shenouda" pitchFamily="34" charset="0"/>
              </a:rPr>
              <a:t>qen</a:t>
            </a:r>
            <a:r>
              <a:rPr lang="en-US" dirty="0">
                <a:latin typeface="CS Avva Shenouda" pitchFamily="34" charset="0"/>
              </a:rPr>
              <a:t> `P</a:t>
            </a:r>
            <a:r>
              <a:rPr lang="en-US" cap="none" dirty="0">
                <a:latin typeface="CS Avva Shenouda" pitchFamily="34" charset="0"/>
              </a:rPr>
              <a:t>[</a:t>
            </a:r>
            <a:r>
              <a:rPr lang="en-US" cap="none" dirty="0" err="1">
                <a:latin typeface="CS Avva Shenouda" pitchFamily="34" charset="0"/>
              </a:rPr>
              <a:t>oic</a:t>
            </a:r>
            <a:endParaRPr lang="en-US" cap="none" dirty="0">
              <a:latin typeface="CS Avva Shenouda" pitchFamily="34" charset="0"/>
            </a:endParaRPr>
          </a:p>
        </p:txBody>
      </p:sp>
      <p:pic>
        <p:nvPicPr>
          <p:cNvPr id="21507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9812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195888" cy="500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/>
              <a:t>Coptic Alphabets</a:t>
            </a:r>
          </a:p>
        </p:txBody>
      </p:sp>
      <p:pic>
        <p:nvPicPr>
          <p:cNvPr id="5123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31070">
            <a:off x="6934412" y="429927"/>
            <a:ext cx="2068867" cy="111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715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Review </a:t>
            </a:r>
            <a:r>
              <a:rPr lang="en-US" dirty="0"/>
              <a:t>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200" dirty="0">
              <a:cs typeface="Times New Roman" pitchFamily="18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g, j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cs typeface="Times New Roman" pitchFamily="18" charset="0"/>
              </a:rPr>
              <a:t>pictau-coou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=f^</a:t>
            </a:r>
            <a:endParaRPr lang="en-US" sz="4000" dirty="0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cs typeface="Times New Roman" pitchFamily="18" charset="0"/>
              </a:rPr>
              <a:t>ce-`tiou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=x=e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Lord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,</a:t>
            </a:r>
            <a:endParaRPr lang="ar-EG" sz="4000" dirty="0" smtClean="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Iota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505200" y="1143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i</a:t>
            </a:r>
            <a:endParaRPr lang="en-US" sz="4000" dirty="0"/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buClr>
                <a:schemeClr val="tx2"/>
              </a:buClr>
              <a:buSzPct val="70000"/>
              <a:tabLst>
                <a:tab pos="914400" algn="l"/>
              </a:tabLst>
            </a:pPr>
            <a:r>
              <a:rPr lang="en-US" sz="4000" dirty="0" smtClean="0"/>
              <a:t>`P¡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j</a:t>
            </a:r>
            <a:endParaRPr lang="en-US" sz="4000" dirty="0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=s</a:t>
            </a:r>
            <a:endParaRPr lang="en-US" sz="4000" dirty="0"/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2"/>
              </a:buClr>
              <a:buSzPct val="70000"/>
            </a:pPr>
            <a:r>
              <a:rPr lang="en-US" sz="2800" dirty="0" smtClean="0"/>
              <a:t>`P[</a:t>
            </a:r>
            <a:r>
              <a:rPr lang="en-US" sz="2800" dirty="0" err="1" smtClean="0"/>
              <a:t>oic</a:t>
            </a:r>
            <a:endParaRPr lang="en-US" sz="2800" dirty="0">
              <a:latin typeface="CS Avva Shenouda" charset="0"/>
            </a:endParaRP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Ganga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cs typeface="Times New Roman" pitchFamily="18" charset="0"/>
              </a:rPr>
              <a:t>'it-se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79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7" grpId="0"/>
      <p:bldP spid="23565" grpId="0"/>
      <p:bldP spid="23564" grpId="0"/>
      <p:bldP spid="23563" grpId="0"/>
      <p:bldP spid="23562" grpId="0"/>
      <p:bldP spid="23561" grpId="0"/>
      <p:bldP spid="39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>
            <a:normAutofit fontScale="90000"/>
          </a:bodyPr>
          <a:lstStyle/>
          <a:p>
            <a:r>
              <a:rPr lang="en-US" sz="4000">
                <a:latin typeface="Times New Roman" pitchFamily="18" charset="0"/>
              </a:rPr>
              <a:t>Rule for the Delta</a:t>
            </a:r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D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25283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 d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3276600" y="1219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3276600" y="2362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z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3810000" y="2514600"/>
            <a:ext cx="4953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otherwise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533400" y="32766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762000" y="3962400"/>
            <a:ext cx="1524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doxa</a:t>
            </a: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2590800" y="3962400"/>
            <a:ext cx="1905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dikeoc</a:t>
            </a: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4724400" y="3962400"/>
            <a:ext cx="1905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Dauid</a:t>
            </a:r>
          </a:p>
        </p:txBody>
      </p:sp>
      <p:sp>
        <p:nvSpPr>
          <p:cNvPr id="225293" name="Text Box 13"/>
          <p:cNvSpPr txBox="1">
            <a:spLocks noChangeArrowheads="1"/>
          </p:cNvSpPr>
          <p:nvPr/>
        </p:nvSpPr>
        <p:spPr bwMode="auto">
          <a:xfrm>
            <a:off x="7010400" y="3962400"/>
            <a:ext cx="1828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dwron</a:t>
            </a:r>
          </a:p>
        </p:txBody>
      </p:sp>
      <p:sp>
        <p:nvSpPr>
          <p:cNvPr id="225294" name="Text Box 14"/>
          <p:cNvSpPr txBox="1">
            <a:spLocks noChangeArrowheads="1"/>
          </p:cNvSpPr>
          <p:nvPr/>
        </p:nvSpPr>
        <p:spPr bwMode="auto">
          <a:xfrm>
            <a:off x="1981200" y="4648200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Daniyl</a:t>
            </a:r>
          </a:p>
        </p:txBody>
      </p:sp>
      <p:sp>
        <p:nvSpPr>
          <p:cNvPr id="225296" name="Line 16"/>
          <p:cNvSpPr>
            <a:spLocks noChangeShapeType="1"/>
          </p:cNvSpPr>
          <p:nvPr/>
        </p:nvSpPr>
        <p:spPr bwMode="auto">
          <a:xfrm>
            <a:off x="1981200" y="2209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97" name="Freeform 17"/>
          <p:cNvSpPr>
            <a:spLocks/>
          </p:cNvSpPr>
          <p:nvPr/>
        </p:nvSpPr>
        <p:spPr bwMode="auto">
          <a:xfrm>
            <a:off x="1981200" y="1676400"/>
            <a:ext cx="1371600" cy="542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99" name="Text Box 19"/>
          <p:cNvSpPr txBox="1">
            <a:spLocks noChangeArrowheads="1"/>
          </p:cNvSpPr>
          <p:nvPr/>
        </p:nvSpPr>
        <p:spPr bwMode="auto">
          <a:xfrm>
            <a:off x="3810000" y="1371600"/>
            <a:ext cx="4495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names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25300" name="Text Box 20"/>
          <p:cNvSpPr txBox="1">
            <a:spLocks noChangeArrowheads="1"/>
          </p:cNvSpPr>
          <p:nvPr/>
        </p:nvSpPr>
        <p:spPr bwMode="auto">
          <a:xfrm>
            <a:off x="5181600" y="4648200"/>
            <a:ext cx="1981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demwn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/>
      <p:bldP spid="225286" grpId="0"/>
      <p:bldP spid="225288" grpId="0"/>
      <p:bldP spid="225289" grpId="0"/>
      <p:bldP spid="225291" grpId="0"/>
      <p:bldP spid="2252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Coptic Bible Verses –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CS Avva Shenouda" pitchFamily="34" charset="0"/>
              </a:rPr>
              <a:t>Rasi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qen</a:t>
            </a:r>
            <a:r>
              <a:rPr lang="en-US" dirty="0" smtClean="0">
                <a:latin typeface="CS Avva Shenouda" pitchFamily="34" charset="0"/>
              </a:rPr>
              <a:t> `P[</a:t>
            </a:r>
            <a:r>
              <a:rPr lang="en-US" dirty="0" err="1" smtClean="0">
                <a:latin typeface="CS Avva Shenouda" pitchFamily="34" charset="0"/>
              </a:rPr>
              <a:t>oic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ncyou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niben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Rejoice in the Lord always. (Phil 4:4)</a:t>
            </a:r>
          </a:p>
          <a:p>
            <a:r>
              <a:rPr lang="en-US" dirty="0" err="1" smtClean="0">
                <a:latin typeface="CS Avva Shenouda" pitchFamily="34" charset="0"/>
              </a:rPr>
              <a:t>Twbh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ejen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neten`eryou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Pray for one another. (</a:t>
            </a:r>
            <a:r>
              <a:rPr lang="en-US" sz="2400" dirty="0" err="1" smtClean="0">
                <a:solidFill>
                  <a:srgbClr val="CC3300"/>
                </a:solidFill>
              </a:rPr>
              <a:t>Jm</a:t>
            </a:r>
            <a:r>
              <a:rPr lang="en-US" sz="2400" dirty="0" smtClean="0">
                <a:solidFill>
                  <a:srgbClr val="CC3300"/>
                </a:solidFill>
              </a:rPr>
              <a:t> 5:16)</a:t>
            </a:r>
          </a:p>
          <a:p>
            <a:r>
              <a:rPr lang="en-US" dirty="0" err="1" smtClean="0">
                <a:latin typeface="CS Avva Shenouda" pitchFamily="34" charset="0"/>
              </a:rPr>
              <a:t>Vnou</a:t>
            </a:r>
            <a:r>
              <a:rPr lang="en-US" dirty="0" smtClean="0">
                <a:latin typeface="CS Avva Shenouda" pitchFamily="34" charset="0"/>
              </a:rPr>
              <a:t>] </a:t>
            </a:r>
            <a:r>
              <a:rPr lang="en-US" dirty="0" err="1" smtClean="0">
                <a:latin typeface="CS Avva Shenouda" pitchFamily="34" charset="0"/>
              </a:rPr>
              <a:t>ouagapy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God is love. (I </a:t>
            </a:r>
            <a:r>
              <a:rPr lang="en-US" sz="2400" dirty="0" err="1" smtClean="0">
                <a:solidFill>
                  <a:srgbClr val="CC3300"/>
                </a:solidFill>
              </a:rPr>
              <a:t>Jn</a:t>
            </a:r>
            <a:r>
              <a:rPr lang="en-US" sz="2400" dirty="0" smtClean="0">
                <a:solidFill>
                  <a:srgbClr val="CC3300"/>
                </a:solidFill>
              </a:rPr>
              <a:t> 4:16)</a:t>
            </a:r>
          </a:p>
          <a:p>
            <a:r>
              <a:rPr lang="en-US" dirty="0" err="1" smtClean="0">
                <a:latin typeface="CS Avva Shenouda" pitchFamily="34" charset="0"/>
              </a:rPr>
              <a:t>Jemnom</a:t>
            </a:r>
            <a:r>
              <a:rPr lang="en-US" dirty="0" smtClean="0">
                <a:latin typeface="CS Avva Shenouda" pitchFamily="34" charset="0"/>
              </a:rPr>
              <a:t>] </a:t>
            </a:r>
            <a:r>
              <a:rPr lang="en-US" dirty="0" err="1" smtClean="0">
                <a:latin typeface="CS Avva Shenouda" pitchFamily="34" charset="0"/>
              </a:rPr>
              <a:t>anok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ai</a:t>
            </a:r>
            <a:r>
              <a:rPr lang="en-US" dirty="0" smtClean="0">
                <a:latin typeface="CS Avva Shenouda" pitchFamily="34" charset="0"/>
              </a:rPr>
              <a:t>[</a:t>
            </a:r>
            <a:r>
              <a:rPr lang="en-US" dirty="0" err="1" smtClean="0">
                <a:latin typeface="CS Avva Shenouda" pitchFamily="34" charset="0"/>
              </a:rPr>
              <a:t>ro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epikocmoc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Be of good cheer, I have overcome the world. (</a:t>
            </a:r>
            <a:r>
              <a:rPr lang="en-US" sz="2400" dirty="0" err="1" smtClean="0">
                <a:solidFill>
                  <a:srgbClr val="CC3300"/>
                </a:solidFill>
              </a:rPr>
              <a:t>Jn</a:t>
            </a:r>
            <a:r>
              <a:rPr lang="en-US" sz="2400" dirty="0" smtClean="0">
                <a:solidFill>
                  <a:srgbClr val="CC3300"/>
                </a:solidFill>
              </a:rPr>
              <a:t> 16:33)</a:t>
            </a:r>
          </a:p>
          <a:p>
            <a:r>
              <a:rPr lang="en-US" dirty="0" smtClean="0">
                <a:latin typeface="CS Avva Shenouda" pitchFamily="34" charset="0"/>
              </a:rPr>
              <a:t>}</a:t>
            </a:r>
            <a:r>
              <a:rPr lang="en-US" dirty="0" err="1" smtClean="0">
                <a:latin typeface="CS Avva Shenouda" pitchFamily="34" charset="0"/>
              </a:rPr>
              <a:t>ar,y</a:t>
            </a:r>
            <a:r>
              <a:rPr lang="en-US" dirty="0" smtClean="0">
                <a:latin typeface="CS Avva Shenouda" pitchFamily="34" charset="0"/>
              </a:rPr>
              <a:t> `n]</a:t>
            </a:r>
            <a:r>
              <a:rPr lang="en-US" dirty="0" err="1" smtClean="0">
                <a:latin typeface="CS Avva Shenouda" pitchFamily="34" charset="0"/>
              </a:rPr>
              <a:t>covia</a:t>
            </a:r>
            <a:r>
              <a:rPr lang="en-US" dirty="0" smtClean="0">
                <a:latin typeface="CS Avva Shenouda" pitchFamily="34" charset="0"/>
              </a:rPr>
              <a:t> ]ho] `</a:t>
            </a:r>
            <a:r>
              <a:rPr lang="en-US" dirty="0" err="1" smtClean="0">
                <a:latin typeface="CS Avva Shenouda" pitchFamily="34" charset="0"/>
              </a:rPr>
              <a:t>nte</a:t>
            </a:r>
            <a:r>
              <a:rPr lang="en-US" dirty="0" smtClean="0">
                <a:latin typeface="CS Avva Shenouda" pitchFamily="34" charset="0"/>
              </a:rPr>
              <a:t> `P[</a:t>
            </a:r>
            <a:r>
              <a:rPr lang="en-US" dirty="0" err="1" smtClean="0">
                <a:latin typeface="CS Avva Shenouda" pitchFamily="34" charset="0"/>
              </a:rPr>
              <a:t>oic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The fear of the Lord is the beginning of wisdom. (Ps 110:10)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00276" y="568345"/>
            <a:ext cx="6577928" cy="72705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Beginner Vocabulary Review</a:t>
            </a:r>
            <a:endParaRPr lang="en-US" sz="3200" b="1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8153400" cy="4419600"/>
          </a:xfrm>
        </p:spPr>
        <p:txBody>
          <a:bodyPr>
            <a:normAutofit fontScale="92500" lnSpcReduction="20000"/>
          </a:bodyPr>
          <a:lstStyle/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romi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kahi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Vnou</a:t>
            </a:r>
            <a:r>
              <a:rPr lang="en-US" dirty="0" smtClean="0">
                <a:latin typeface="CS Avva Shenouda" pitchFamily="34" charset="0"/>
              </a:rPr>
              <a:t>]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alou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ioh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ry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con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syri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iwt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bal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yi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ran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ro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ouro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nyb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chimi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vorsi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seri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ourw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ri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cwni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ajp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ve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sau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soury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mau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]`</a:t>
            </a:r>
            <a:r>
              <a:rPr lang="en-US" dirty="0" err="1" smtClean="0">
                <a:latin typeface="CS Avva Shenouda" pitchFamily="34" charset="0"/>
              </a:rPr>
              <a:t>alou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jij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`;</a:t>
            </a:r>
            <a:r>
              <a:rPr lang="en-US" dirty="0" err="1" smtClean="0">
                <a:latin typeface="CS Avva Shenouda" pitchFamily="34" charset="0"/>
              </a:rPr>
              <a:t>nyb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hiomi</a:t>
            </a:r>
            <a:endParaRPr lang="en-US" dirty="0" smtClean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nicwni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nirwmi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niran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nimau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ni`alou</a:t>
            </a:r>
            <a:endParaRPr lang="en-US" dirty="0" smtClean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jom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niourw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nibal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nisau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ninyb</a:t>
            </a:r>
            <a:endParaRPr lang="en-US" dirty="0" smtClean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niseri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totc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io</a:t>
            </a:r>
            <a:r>
              <a:rPr lang="en-US" dirty="0" smtClean="0">
                <a:latin typeface="CS Avva Shenouda" pitchFamily="34" charset="0"/>
              </a:rPr>
              <a:t>]	</a:t>
            </a:r>
            <a:r>
              <a:rPr lang="en-US" dirty="0" err="1" smtClean="0">
                <a:latin typeface="CS Avva Shenouda" pitchFamily="34" charset="0"/>
              </a:rPr>
              <a:t>ourwou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vyou`i</a:t>
            </a:r>
            <a:endParaRPr lang="en-US" dirty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Singular Masculine Possessed Noun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2667000" cy="4495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pa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ran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pek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ran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pe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ran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pef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ran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pec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ran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pen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ran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peten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ran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pou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ran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990600"/>
            <a:ext cx="4953000" cy="4721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my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name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your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name </a:t>
            </a:r>
            <a:r>
              <a:rPr lang="en-US" sz="2000" dirty="0" smtClean="0">
                <a:latin typeface="+mn-lt"/>
              </a:rPr>
              <a:t>(masculine)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your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name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latin typeface="+mn-lt"/>
              </a:rPr>
              <a:t>(feminine)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his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name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sz="3200" dirty="0" smtClean="0">
              <a:solidFill>
                <a:srgbClr val="FFFF00"/>
              </a:solidFill>
              <a:latin typeface="+mn-lt"/>
            </a:endParaRP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her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name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sz="3200" dirty="0" smtClean="0">
              <a:solidFill>
                <a:srgbClr val="FFFF00"/>
              </a:solidFill>
              <a:latin typeface="+mn-lt"/>
            </a:endParaRP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our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name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sz="3200" dirty="0" smtClean="0">
              <a:solidFill>
                <a:srgbClr val="FFFF00"/>
              </a:solidFill>
              <a:latin typeface="+mn-lt"/>
            </a:endParaRP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your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name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latin typeface="+mn-lt"/>
              </a:rPr>
              <a:t>(plural)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their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name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sz="32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7170" name="AutoShape 2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Singular Feminine Possessed Noun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2895600" cy="4495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ta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vorsi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tek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vorsi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te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vorsi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tef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vorsi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tec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vorsi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ten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vorsi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teten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vorsi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tou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vorsi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990600"/>
            <a:ext cx="4572000" cy="4721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my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table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your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table </a:t>
            </a:r>
            <a:r>
              <a:rPr lang="en-US" sz="2000" dirty="0" smtClean="0">
                <a:latin typeface="+mn-lt"/>
              </a:rPr>
              <a:t>(masculine)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your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table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latin typeface="+mn-lt"/>
              </a:rPr>
              <a:t>(feminine)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his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table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sz="3200" dirty="0" smtClean="0">
              <a:solidFill>
                <a:srgbClr val="FFFF00"/>
              </a:solidFill>
              <a:latin typeface="+mn-lt"/>
            </a:endParaRP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her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table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sz="3200" dirty="0" smtClean="0">
              <a:solidFill>
                <a:srgbClr val="FFFF00"/>
              </a:solidFill>
              <a:latin typeface="+mn-lt"/>
            </a:endParaRP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our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table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sz="3200" dirty="0" smtClean="0">
              <a:solidFill>
                <a:srgbClr val="FFFF00"/>
              </a:solidFill>
              <a:latin typeface="+mn-lt"/>
            </a:endParaRP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your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table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latin typeface="+mn-lt"/>
              </a:rPr>
              <a:t>(plural)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their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table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sz="32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7170" name="AutoShape 2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5867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Plural Possessed Noun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2895600" cy="4495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na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totc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nek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totc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ne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totc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nef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totc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nec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totc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nen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totc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neten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totc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nou</a:t>
            </a:r>
            <a:r>
              <a:rPr lang="en-US" sz="3200" b="1" dirty="0" err="1" smtClean="0">
                <a:solidFill>
                  <a:srgbClr val="FFFF00"/>
                </a:solidFill>
                <a:latin typeface="CS Avva Shenouda" pitchFamily="34" charset="0"/>
              </a:rPr>
              <a:t>totc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990600"/>
            <a:ext cx="4572000" cy="4721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my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chairs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your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chairs </a:t>
            </a:r>
            <a:r>
              <a:rPr lang="en-US" sz="2000" dirty="0" smtClean="0">
                <a:latin typeface="+mn-lt"/>
              </a:rPr>
              <a:t>(masculine)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your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chairs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latin typeface="+mn-lt"/>
              </a:rPr>
              <a:t>(feminine)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his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chairs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her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chairs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our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chairs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your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chairs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latin typeface="+mn-lt"/>
              </a:rPr>
              <a:t>(plural)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their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chairs</a:t>
            </a:r>
          </a:p>
        </p:txBody>
      </p:sp>
      <p:sp>
        <p:nvSpPr>
          <p:cNvPr id="7170" name="AutoShape 2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3082</TotalTime>
  <Words>312</Words>
  <Application>Microsoft Office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 Coptic Lesson 15   Possessive Adjectives</vt:lpstr>
      <vt:lpstr>Coptic Alphabets</vt:lpstr>
      <vt:lpstr>Review Questions</vt:lpstr>
      <vt:lpstr>Rule for the Delta D</vt:lpstr>
      <vt:lpstr>Coptic Bible Verses – Part 3</vt:lpstr>
      <vt:lpstr>Beginner Vocabulary Review</vt:lpstr>
      <vt:lpstr>Singular Masculine Possessed Noun</vt:lpstr>
      <vt:lpstr>Singular Feminine Possessed Noun</vt:lpstr>
      <vt:lpstr>Plural Possessed Noun</vt:lpstr>
      <vt:lpstr>Exercise (Part 1)</vt:lpstr>
      <vt:lpstr>Exercise (Part 2)</vt:lpstr>
      <vt:lpstr>Announcement</vt:lpstr>
      <vt:lpstr>Oujai qen `P[oic</vt:lpstr>
    </vt:vector>
  </TitlesOfParts>
  <Company>HP-Ossama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Sam Ekladious</cp:lastModifiedBy>
  <cp:revision>500</cp:revision>
  <dcterms:created xsi:type="dcterms:W3CDTF">2014-03-29T18:43:12Z</dcterms:created>
  <dcterms:modified xsi:type="dcterms:W3CDTF">2021-08-25T01:01:58Z</dcterms:modified>
</cp:coreProperties>
</file>