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6"/>
  </p:notesMasterIdLst>
  <p:sldIdLst>
    <p:sldId id="256" r:id="rId2"/>
    <p:sldId id="269" r:id="rId3"/>
    <p:sldId id="270" r:id="rId4"/>
    <p:sldId id="267" r:id="rId5"/>
    <p:sldId id="296" r:id="rId6"/>
    <p:sldId id="288" r:id="rId7"/>
    <p:sldId id="289" r:id="rId8"/>
    <p:sldId id="293" r:id="rId9"/>
    <p:sldId id="295" r:id="rId10"/>
    <p:sldId id="297" r:id="rId11"/>
    <p:sldId id="294" r:id="rId12"/>
    <p:sldId id="292" r:id="rId13"/>
    <p:sldId id="272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00"/>
    <a:srgbClr val="003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49" autoAdjust="0"/>
    <p:restoredTop sz="86491" autoAdjust="0"/>
  </p:normalViewPr>
  <p:slideViewPr>
    <p:cSldViewPr>
      <p:cViewPr varScale="1">
        <p:scale>
          <a:sx n="108" d="100"/>
          <a:sy n="108" d="100"/>
        </p:scale>
        <p:origin x="-9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81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A72EC5A-9529-438B-A2CD-D4885EE66D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37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29379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380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381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382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383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384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385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386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387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388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389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390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391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392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393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394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395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396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397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398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399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400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401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402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403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04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05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06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407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408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09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10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11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412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9413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9414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941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941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9417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3ABE41-CDCD-408C-BCC3-424DC11D1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17D25-5C3B-4DEA-9982-FDD2800C77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4DE53-4D93-4629-86CE-31E9816331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D8DAA44-9BF8-48B7-8EEA-721C6CA04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76AF7F-98A1-49B5-840E-06EE2BD970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035FC-5491-41EB-95E4-F6C2716553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209E9-E2A3-4E98-A0DD-737011B48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55ABD-20C9-44B1-85C7-3D96050A7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46239-503C-4856-B4D2-F459126BC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4A8E5-73B7-43EB-BA32-6BA7B7F4F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2825-3837-436E-9212-238FA559C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6028A-D51E-4059-9711-E683AF095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D5367-7E6A-4094-8254-6F6EECBE5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35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2835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5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5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5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5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6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6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6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6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6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6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6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6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6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6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7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7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7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7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7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7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7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7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7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7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8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8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8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8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8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8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8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8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8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838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839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839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839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22839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95F212-CD40-4907-9004-F474C16869E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Coptic Lesson 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Rules for Coptic Letters with Multiple Pronunciations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z="4000">
                <a:latin typeface="Times New Roman" pitchFamily="18" charset="0"/>
              </a:rPr>
              <a:t>Rule for the Epsilon</a:t>
            </a:r>
            <a:r>
              <a:rPr lang="en-US" sz="4000"/>
              <a:t> </a:t>
            </a:r>
            <a:r>
              <a:rPr lang="en-US" sz="4000">
                <a:solidFill>
                  <a:srgbClr val="FF0000"/>
                </a:solidFill>
                <a:latin typeface="CS Avva Shenouda" pitchFamily="34" charset="0"/>
              </a:rPr>
              <a:t>U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30403" name="Line 3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U u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3429000" y="1295400"/>
            <a:ext cx="609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3352800" y="2209800"/>
            <a:ext cx="762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oo</a:t>
            </a: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3352800" y="3352800"/>
            <a:ext cx="762000" cy="5357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00100" indent="-800100">
              <a:lnSpc>
                <a:spcPct val="70000"/>
              </a:lnSpc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ee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0408" name="Freeform 8"/>
          <p:cNvSpPr>
            <a:spLocks/>
          </p:cNvSpPr>
          <p:nvPr/>
        </p:nvSpPr>
        <p:spPr bwMode="auto">
          <a:xfrm>
            <a:off x="1981200" y="1676400"/>
            <a:ext cx="1295400" cy="923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>
            <a:off x="1981200" y="259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10" name="Line 10"/>
          <p:cNvSpPr>
            <a:spLocks noChangeShapeType="1"/>
          </p:cNvSpPr>
          <p:nvPr/>
        </p:nvSpPr>
        <p:spPr bwMode="auto">
          <a:xfrm>
            <a:off x="1981200" y="25908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11" name="Text Box 11"/>
          <p:cNvSpPr txBox="1">
            <a:spLocks noChangeArrowheads="1"/>
          </p:cNvSpPr>
          <p:nvPr/>
        </p:nvSpPr>
        <p:spPr bwMode="auto">
          <a:xfrm>
            <a:off x="4114800" y="1295400"/>
            <a:ext cx="2514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after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a&gt;e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0412" name="Text Box 12"/>
          <p:cNvSpPr txBox="1">
            <a:spLocks noChangeArrowheads="1"/>
          </p:cNvSpPr>
          <p:nvPr/>
        </p:nvSpPr>
        <p:spPr bwMode="auto">
          <a:xfrm>
            <a:off x="4114800" y="2286000"/>
            <a:ext cx="3124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after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o - </a:t>
            </a: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ou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0413" name="Text Box 13"/>
          <p:cNvSpPr txBox="1">
            <a:spLocks noChangeArrowheads="1"/>
          </p:cNvSpPr>
          <p:nvPr/>
        </p:nvSpPr>
        <p:spPr bwMode="auto">
          <a:xfrm>
            <a:off x="4114800" y="3352800"/>
            <a:ext cx="5029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after constant, or with Jinkim</a:t>
            </a: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`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0414" name="Text Box 14"/>
          <p:cNvSpPr txBox="1">
            <a:spLocks noChangeArrowheads="1"/>
          </p:cNvSpPr>
          <p:nvPr/>
        </p:nvSpPr>
        <p:spPr bwMode="auto">
          <a:xfrm>
            <a:off x="609600" y="3962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914400" y="4648200"/>
            <a:ext cx="1143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mau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2362200" y="46482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soury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4191000" y="4648200"/>
            <a:ext cx="1905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humnoc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63246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ouro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1447800" y="54864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Eu`a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3200400" y="5486400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dumiany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0421" name="Text Box 21"/>
          <p:cNvSpPr txBox="1">
            <a:spLocks noChangeArrowheads="1"/>
          </p:cNvSpPr>
          <p:nvPr/>
        </p:nvSpPr>
        <p:spPr bwMode="auto">
          <a:xfrm>
            <a:off x="5486400" y="5486400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`cnau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0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0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0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0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0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0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3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5" grpId="0"/>
      <p:bldP spid="230406" grpId="0"/>
      <p:bldP spid="230407" grpId="0"/>
      <p:bldP spid="230411" grpId="0"/>
      <p:bldP spid="230413" grpId="0"/>
      <p:bldP spid="230414" grpId="0"/>
      <p:bldP spid="230415" grpId="0"/>
      <p:bldP spid="230417" grpId="0"/>
      <p:bldP spid="230420" grpId="0"/>
      <p:bldP spid="2304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4495800" cy="636588"/>
          </a:xfrm>
        </p:spPr>
        <p:txBody>
          <a:bodyPr/>
          <a:lstStyle/>
          <a:p>
            <a:pPr algn="l"/>
            <a:r>
              <a:rPr lang="en-US" sz="4000">
                <a:latin typeface="Times New Roman" pitchFamily="18" charset="0"/>
              </a:rPr>
              <a:t>Rule for the Kei</a:t>
            </a:r>
            <a:r>
              <a:rPr lang="en-US" sz="4000"/>
              <a:t> </a:t>
            </a:r>
            <a:r>
              <a:rPr lang="en-US" sz="4000">
                <a:solidFill>
                  <a:srgbClr val="FF0000"/>
                </a:solidFill>
                <a:latin typeface="CS Avva Shenouda" pitchFamily="34" charset="0"/>
              </a:rPr>
              <a:t>&lt;</a:t>
            </a:r>
            <a:r>
              <a:rPr lang="en-US" sz="4000">
                <a:solidFill>
                  <a:schemeClr val="tx1"/>
                </a:solidFill>
                <a:latin typeface="Times New Roman" pitchFamily="18" charset="0"/>
              </a:rPr>
              <a:t>:</a:t>
            </a:r>
            <a:r>
              <a:rPr lang="en-US" sz="4000">
                <a:solidFill>
                  <a:srgbClr val="FF0000"/>
                </a:solidFill>
                <a:latin typeface="CS Avva Shenouda" pitchFamily="34" charset="0"/>
              </a:rPr>
              <a:t> 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33475" name="Line 3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&lt; ,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429000" y="12954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3352800" y="2209800"/>
            <a:ext cx="762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sh</a:t>
            </a: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3429000" y="3352800"/>
            <a:ext cx="762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indent="-800100">
              <a:lnSpc>
                <a:spcPct val="70000"/>
              </a:lnSpc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kh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80" name="Freeform 8"/>
          <p:cNvSpPr>
            <a:spLocks/>
          </p:cNvSpPr>
          <p:nvPr/>
        </p:nvSpPr>
        <p:spPr bwMode="auto">
          <a:xfrm>
            <a:off x="1981200" y="1676400"/>
            <a:ext cx="1295400" cy="923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1" name="Line 9"/>
          <p:cNvSpPr>
            <a:spLocks noChangeShapeType="1"/>
          </p:cNvSpPr>
          <p:nvPr/>
        </p:nvSpPr>
        <p:spPr bwMode="auto">
          <a:xfrm>
            <a:off x="1981200" y="259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2" name="Line 10"/>
          <p:cNvSpPr>
            <a:spLocks noChangeShapeType="1"/>
          </p:cNvSpPr>
          <p:nvPr/>
        </p:nvSpPr>
        <p:spPr bwMode="auto">
          <a:xfrm>
            <a:off x="1981200" y="25908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3886200" y="1371600"/>
            <a:ext cx="4114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a Coptic Word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3484" name="Text Box 12"/>
          <p:cNvSpPr txBox="1">
            <a:spLocks noChangeArrowheads="1"/>
          </p:cNvSpPr>
          <p:nvPr/>
        </p:nvSpPr>
        <p:spPr bwMode="auto">
          <a:xfrm>
            <a:off x="3962400" y="2362200"/>
            <a:ext cx="4419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Gk, before the e-family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3962400" y="3352800"/>
            <a:ext cx="2743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Gk, otherwise)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86" name="Text Box 14"/>
          <p:cNvSpPr txBox="1">
            <a:spLocks noChangeArrowheads="1"/>
          </p:cNvSpPr>
          <p:nvPr/>
        </p:nvSpPr>
        <p:spPr bwMode="auto">
          <a:xfrm>
            <a:off x="609600" y="3962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6096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,ymi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2362200" y="46482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,aric</a:t>
            </a:r>
          </a:p>
        </p:txBody>
      </p:sp>
      <p:sp>
        <p:nvSpPr>
          <p:cNvPr id="233489" name="Text Box 17"/>
          <p:cNvSpPr txBox="1">
            <a:spLocks noChangeArrowheads="1"/>
          </p:cNvSpPr>
          <p:nvPr/>
        </p:nvSpPr>
        <p:spPr bwMode="auto">
          <a:xfrm>
            <a:off x="4495800" y="4648200"/>
            <a:ext cx="1295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,ere</a:t>
            </a:r>
          </a:p>
        </p:txBody>
      </p:sp>
      <p:sp>
        <p:nvSpPr>
          <p:cNvPr id="233490" name="Text Box 18"/>
          <p:cNvSpPr txBox="1">
            <a:spLocks noChangeArrowheads="1"/>
          </p:cNvSpPr>
          <p:nvPr/>
        </p:nvSpPr>
        <p:spPr bwMode="auto">
          <a:xfrm>
            <a:off x="6324600" y="4648200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`,rwm</a:t>
            </a:r>
          </a:p>
        </p:txBody>
      </p:sp>
      <p:sp>
        <p:nvSpPr>
          <p:cNvPr id="233491" name="Text Box 19"/>
          <p:cNvSpPr txBox="1">
            <a:spLocks noChangeArrowheads="1"/>
          </p:cNvSpPr>
          <p:nvPr/>
        </p:nvSpPr>
        <p:spPr bwMode="auto">
          <a:xfrm>
            <a:off x="1219200" y="54864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Ar,y</a:t>
            </a:r>
          </a:p>
        </p:txBody>
      </p:sp>
      <p:sp>
        <p:nvSpPr>
          <p:cNvPr id="233492" name="Text Box 20"/>
          <p:cNvSpPr txBox="1">
            <a:spLocks noChangeArrowheads="1"/>
          </p:cNvSpPr>
          <p:nvPr/>
        </p:nvSpPr>
        <p:spPr bwMode="auto">
          <a:xfrm>
            <a:off x="3124200" y="5486400"/>
            <a:ext cx="24384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Mona,oc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5715000" y="5486400"/>
            <a:ext cx="1219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,w</a:t>
            </a:r>
          </a:p>
        </p:txBody>
      </p:sp>
      <p:sp>
        <p:nvSpPr>
          <p:cNvPr id="233494" name="Text Box 22"/>
          <p:cNvSpPr txBox="1">
            <a:spLocks noChangeArrowheads="1"/>
          </p:cNvSpPr>
          <p:nvPr/>
        </p:nvSpPr>
        <p:spPr bwMode="auto">
          <a:xfrm>
            <a:off x="6629400" y="2895600"/>
            <a:ext cx="2514600" cy="10668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e-family:</a:t>
            </a:r>
          </a:p>
          <a:p>
            <a:pPr algn="ctr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e&gt; y&gt; i&gt; u</a:t>
            </a:r>
          </a:p>
        </p:txBody>
      </p:sp>
      <p:sp>
        <p:nvSpPr>
          <p:cNvPr id="233495" name="Text Box 23"/>
          <p:cNvSpPr txBox="1">
            <a:spLocks noChangeArrowheads="1"/>
          </p:cNvSpPr>
          <p:nvPr/>
        </p:nvSpPr>
        <p:spPr bwMode="auto">
          <a:xfrm>
            <a:off x="228600" y="6156325"/>
            <a:ext cx="2057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Lu,nia</a:t>
            </a:r>
          </a:p>
        </p:txBody>
      </p:sp>
      <p:sp>
        <p:nvSpPr>
          <p:cNvPr id="233496" name="Text Box 24"/>
          <p:cNvSpPr txBox="1">
            <a:spLocks noChangeArrowheads="1"/>
          </p:cNvSpPr>
          <p:nvPr/>
        </p:nvSpPr>
        <p:spPr bwMode="auto">
          <a:xfrm>
            <a:off x="2362200" y="6156325"/>
            <a:ext cx="1981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Pi,iwn</a:t>
            </a:r>
          </a:p>
        </p:txBody>
      </p:sp>
      <p:sp>
        <p:nvSpPr>
          <p:cNvPr id="233497" name="Text Box 25"/>
          <p:cNvSpPr txBox="1">
            <a:spLocks noChangeArrowheads="1"/>
          </p:cNvSpPr>
          <p:nvPr/>
        </p:nvSpPr>
        <p:spPr bwMode="auto">
          <a:xfrm>
            <a:off x="4495800" y="6156325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,wra</a:t>
            </a:r>
          </a:p>
        </p:txBody>
      </p:sp>
      <p:sp>
        <p:nvSpPr>
          <p:cNvPr id="233498" name="Text Box 26"/>
          <p:cNvSpPr txBox="1">
            <a:spLocks noChangeArrowheads="1"/>
          </p:cNvSpPr>
          <p:nvPr/>
        </p:nvSpPr>
        <p:spPr bwMode="auto">
          <a:xfrm>
            <a:off x="6324600" y="6156325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Ic,uroc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3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3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7" grpId="0"/>
      <p:bldP spid="233478" grpId="0"/>
      <p:bldP spid="233479" grpId="0"/>
      <p:bldP spid="233483" grpId="0"/>
      <p:bldP spid="233485" grpId="0"/>
      <p:bldP spid="233486" grpId="0"/>
      <p:bldP spid="233487" grpId="0"/>
      <p:bldP spid="233489" grpId="0"/>
      <p:bldP spid="233492" grpId="0"/>
      <p:bldP spid="233493" grpId="0"/>
      <p:bldP spid="233494" grpId="0" animBg="1"/>
      <p:bldP spid="233495" grpId="0"/>
      <p:bldP spid="233496" grpId="0"/>
      <p:bldP spid="233497" grpId="0"/>
      <p:bldP spid="2334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z="4000">
                <a:latin typeface="Times New Roman" pitchFamily="18" charset="0"/>
              </a:rPr>
              <a:t>Rule for the Ganga</a:t>
            </a:r>
            <a:r>
              <a:rPr lang="en-US" sz="4000"/>
              <a:t> </a:t>
            </a:r>
            <a:r>
              <a:rPr lang="en-US" sz="4000">
                <a:solidFill>
                  <a:srgbClr val="FF0000"/>
                </a:solidFill>
                <a:latin typeface="CS Avva Shenouda" pitchFamily="34" charset="0"/>
              </a:rPr>
              <a:t>J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31427" name="Line 3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J j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3276600" y="1219200"/>
            <a:ext cx="609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</a:t>
            </a: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3276600" y="2362200"/>
            <a:ext cx="609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</a:t>
            </a: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1431" name="Text Box 7"/>
          <p:cNvSpPr txBox="1">
            <a:spLocks noChangeArrowheads="1"/>
          </p:cNvSpPr>
          <p:nvPr/>
        </p:nvSpPr>
        <p:spPr bwMode="auto">
          <a:xfrm>
            <a:off x="3657600" y="2514600"/>
            <a:ext cx="4495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before the e-family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1432" name="Text Box 8"/>
          <p:cNvSpPr txBox="1">
            <a:spLocks noChangeArrowheads="1"/>
          </p:cNvSpPr>
          <p:nvPr/>
        </p:nvSpPr>
        <p:spPr bwMode="auto">
          <a:xfrm>
            <a:off x="609600" y="3962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31433" name="Text Box 9"/>
          <p:cNvSpPr txBox="1">
            <a:spLocks noChangeArrowheads="1"/>
          </p:cNvSpPr>
          <p:nvPr/>
        </p:nvSpPr>
        <p:spPr bwMode="auto">
          <a:xfrm>
            <a:off x="914400" y="4648200"/>
            <a:ext cx="1295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jwm</a:t>
            </a:r>
          </a:p>
        </p:txBody>
      </p:sp>
      <p:sp>
        <p:nvSpPr>
          <p:cNvPr id="231434" name="Text Box 10"/>
          <p:cNvSpPr txBox="1">
            <a:spLocks noChangeArrowheads="1"/>
          </p:cNvSpPr>
          <p:nvPr/>
        </p:nvSpPr>
        <p:spPr bwMode="auto">
          <a:xfrm>
            <a:off x="26670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caji</a:t>
            </a:r>
          </a:p>
        </p:txBody>
      </p:sp>
      <p:sp>
        <p:nvSpPr>
          <p:cNvPr id="231435" name="Text Box 11"/>
          <p:cNvSpPr txBox="1">
            <a:spLocks noChangeArrowheads="1"/>
          </p:cNvSpPr>
          <p:nvPr/>
        </p:nvSpPr>
        <p:spPr bwMode="auto">
          <a:xfrm>
            <a:off x="4191000" y="4648200"/>
            <a:ext cx="1905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jwri</a:t>
            </a:r>
          </a:p>
        </p:txBody>
      </p:sp>
      <p:sp>
        <p:nvSpPr>
          <p:cNvPr id="231436" name="Text Box 12"/>
          <p:cNvSpPr txBox="1">
            <a:spLocks noChangeArrowheads="1"/>
          </p:cNvSpPr>
          <p:nvPr/>
        </p:nvSpPr>
        <p:spPr bwMode="auto">
          <a:xfrm>
            <a:off x="63246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jij</a:t>
            </a:r>
          </a:p>
        </p:txBody>
      </p:sp>
      <p:sp>
        <p:nvSpPr>
          <p:cNvPr id="231437" name="Text Box 13"/>
          <p:cNvSpPr txBox="1">
            <a:spLocks noChangeArrowheads="1"/>
          </p:cNvSpPr>
          <p:nvPr/>
        </p:nvSpPr>
        <p:spPr bwMode="auto">
          <a:xfrm>
            <a:off x="1600200" y="54864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ajp</a:t>
            </a:r>
          </a:p>
        </p:txBody>
      </p:sp>
      <p:sp>
        <p:nvSpPr>
          <p:cNvPr id="231438" name="Text Box 14"/>
          <p:cNvSpPr txBox="1">
            <a:spLocks noChangeArrowheads="1"/>
          </p:cNvSpPr>
          <p:nvPr/>
        </p:nvSpPr>
        <p:spPr bwMode="auto">
          <a:xfrm>
            <a:off x="3429000" y="54864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jaji</a:t>
            </a:r>
          </a:p>
        </p:txBody>
      </p:sp>
      <p:sp>
        <p:nvSpPr>
          <p:cNvPr id="231439" name="Text Box 15"/>
          <p:cNvSpPr txBox="1">
            <a:spLocks noChangeArrowheads="1"/>
          </p:cNvSpPr>
          <p:nvPr/>
        </p:nvSpPr>
        <p:spPr bwMode="auto">
          <a:xfrm>
            <a:off x="5486400" y="54864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jyk</a:t>
            </a:r>
          </a:p>
        </p:txBody>
      </p:sp>
      <p:sp>
        <p:nvSpPr>
          <p:cNvPr id="231440" name="Line 16"/>
          <p:cNvSpPr>
            <a:spLocks noChangeShapeType="1"/>
          </p:cNvSpPr>
          <p:nvPr/>
        </p:nvSpPr>
        <p:spPr bwMode="auto">
          <a:xfrm>
            <a:off x="1981200" y="2209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41" name="Freeform 17"/>
          <p:cNvSpPr>
            <a:spLocks/>
          </p:cNvSpPr>
          <p:nvPr/>
        </p:nvSpPr>
        <p:spPr bwMode="auto">
          <a:xfrm>
            <a:off x="1981200" y="1676400"/>
            <a:ext cx="1371600" cy="542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42" name="Text Box 18"/>
          <p:cNvSpPr txBox="1">
            <a:spLocks noChangeArrowheads="1"/>
          </p:cNvSpPr>
          <p:nvPr/>
        </p:nvSpPr>
        <p:spPr bwMode="auto">
          <a:xfrm>
            <a:off x="6248400" y="1143000"/>
            <a:ext cx="2514600" cy="10668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E-family:</a:t>
            </a:r>
          </a:p>
          <a:p>
            <a:pPr algn="ctr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e&gt; y&gt; i&gt; 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1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1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3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9" grpId="0"/>
      <p:bldP spid="231430" grpId="0"/>
      <p:bldP spid="231432" grpId="0"/>
      <p:bldP spid="231433" grpId="0"/>
      <p:bldP spid="231435" grpId="0"/>
      <p:bldP spid="231438" grpId="0"/>
      <p:bldP spid="231439" grpId="0"/>
      <p:bldP spid="2314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Announcement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3352800"/>
            <a:ext cx="7772400" cy="1508125"/>
          </a:xfrm>
        </p:spPr>
        <p:txBody>
          <a:bodyPr/>
          <a:lstStyle/>
          <a:p>
            <a:r>
              <a:rPr lang="en-US">
                <a:latin typeface="CS Avva Shenouda" pitchFamily="34" charset="0"/>
              </a:rPr>
              <a:t>Oujai qen `P[oic</a:t>
            </a:r>
          </a:p>
        </p:txBody>
      </p:sp>
      <p:pic>
        <p:nvPicPr>
          <p:cNvPr id="27654" name="Picture 6" descr="Coptic Cro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2514600"/>
            <a:ext cx="1543050" cy="1285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2590800" y="277813"/>
            <a:ext cx="3890963" cy="536575"/>
          </a:xfrm>
          <a:noFill/>
        </p:spPr>
        <p:txBody>
          <a:bodyPr/>
          <a:lstStyle/>
          <a:p>
            <a:r>
              <a:rPr lang="en-US" sz="3200"/>
              <a:t>Coptic Alphabets</a:t>
            </a:r>
          </a:p>
        </p:txBody>
      </p:sp>
      <p:pic>
        <p:nvPicPr>
          <p:cNvPr id="30725" name="Picture 5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839200" cy="4765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5438"/>
            <a:ext cx="8075613" cy="911225"/>
          </a:xfrm>
        </p:spPr>
        <p:txBody>
          <a:bodyPr/>
          <a:lstStyle/>
          <a:p>
            <a:r>
              <a:rPr lang="en-US"/>
              <a:t>Alphabet Review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30388"/>
            <a:ext cx="7926388" cy="3660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CS Avva Shenouda" pitchFamily="34" charset="0"/>
              </a:rPr>
              <a:t>^   x   u   f   ou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CS Avva Shenouda" pitchFamily="34" charset="0"/>
              </a:rPr>
              <a:t>L   :   P   V   '   [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CS Avva Shenouda" pitchFamily="34" charset="0"/>
              </a:rPr>
              <a:t>S   q   J   G   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CS Avva Shenouda" pitchFamily="34" charset="0"/>
              </a:rPr>
              <a:t>D   Y   R   &lt;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CS Avva Shenouda" pitchFamily="34" charset="0"/>
              </a:rPr>
              <a:t>A  B   E   Z   I   K   M   N   O   C   T  W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295400"/>
          </a:xfrm>
        </p:spPr>
        <p:txBody>
          <a:bodyPr/>
          <a:lstStyle/>
          <a:p>
            <a:r>
              <a:rPr lang="en-US"/>
              <a:t>Alphabet Questions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9436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Ksi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26670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x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5943600" y="5100638"/>
            <a:ext cx="27432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Mi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2667000" y="51054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M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59436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Sima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26670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c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9436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Pi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667000" y="3733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p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59436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Ti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6670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ti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}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9436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Shai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26670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sh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s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59436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Thita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6670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Th, t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tabLst>
                <a:tab pos="914400" algn="l"/>
              </a:tabLst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;</a:t>
            </a:r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457200" y="440055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59436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80" grpId="0"/>
      <p:bldP spid="23579" grpId="0"/>
      <p:bldP spid="23578" grpId="0"/>
      <p:bldP spid="23577" grpId="0"/>
      <p:bldP spid="23576" grpId="0"/>
      <p:bldP spid="23575" grpId="0"/>
      <p:bldP spid="23574" grpId="0"/>
      <p:bldP spid="23573" grpId="0"/>
      <p:bldP spid="23572" grpId="0"/>
      <p:bldP spid="23571" grpId="0"/>
      <p:bldP spid="23570" grpId="0"/>
      <p:bldP spid="23569" grpId="0"/>
      <p:bldP spid="23568" grpId="0"/>
      <p:bldP spid="23567" grpId="0"/>
      <p:bldP spid="23566" grpId="0"/>
      <p:bldP spid="23565" grpId="0"/>
      <p:bldP spid="23564" grpId="0"/>
      <p:bldP spid="23563" grpId="0"/>
      <p:bldP spid="23562" grpId="0"/>
      <p:bldP spid="23561" grpId="0"/>
      <p:bldP spid="235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z="4000">
                <a:latin typeface="Times New Roman" pitchFamily="18" charset="0"/>
              </a:rPr>
              <a:t>Rule for the Vita</a:t>
            </a:r>
            <a:r>
              <a:rPr lang="en-US" sz="4000"/>
              <a:t> </a:t>
            </a:r>
            <a:r>
              <a:rPr lang="en-US" sz="4000">
                <a:solidFill>
                  <a:srgbClr val="FF0000"/>
                </a:solidFill>
                <a:latin typeface="CS Avva Shenouda" pitchFamily="34" charset="0"/>
              </a:rPr>
              <a:t>B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26307" name="Line 3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B b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3276600" y="1219200"/>
            <a:ext cx="609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3276600" y="2362200"/>
            <a:ext cx="609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3810000" y="2514600"/>
            <a:ext cx="20574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otherwise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533400" y="32766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914400" y="3962400"/>
            <a:ext cx="1295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hwb</a:t>
            </a: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2590800" y="39624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qybc</a:t>
            </a:r>
          </a:p>
        </p:txBody>
      </p:sp>
      <p:sp>
        <p:nvSpPr>
          <p:cNvPr id="226315" name="Text Box 11"/>
          <p:cNvSpPr txBox="1">
            <a:spLocks noChangeArrowheads="1"/>
          </p:cNvSpPr>
          <p:nvPr/>
        </p:nvSpPr>
        <p:spPr bwMode="auto">
          <a:xfrm>
            <a:off x="4267200" y="3962400"/>
            <a:ext cx="1905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Iakwb</a:t>
            </a:r>
          </a:p>
        </p:txBody>
      </p:sp>
      <p:sp>
        <p:nvSpPr>
          <p:cNvPr id="226316" name="Text Box 12"/>
          <p:cNvSpPr txBox="1">
            <a:spLocks noChangeArrowheads="1"/>
          </p:cNvSpPr>
          <p:nvPr/>
        </p:nvSpPr>
        <p:spPr bwMode="auto">
          <a:xfrm>
            <a:off x="6324600" y="39624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baki</a:t>
            </a:r>
          </a:p>
        </p:txBody>
      </p:sp>
      <p:sp>
        <p:nvSpPr>
          <p:cNvPr id="226317" name="Text Box 13"/>
          <p:cNvSpPr txBox="1">
            <a:spLocks noChangeArrowheads="1"/>
          </p:cNvSpPr>
          <p:nvPr/>
        </p:nvSpPr>
        <p:spPr bwMode="auto">
          <a:xfrm>
            <a:off x="16002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nyb</a:t>
            </a:r>
          </a:p>
        </p:txBody>
      </p:sp>
      <p:sp>
        <p:nvSpPr>
          <p:cNvPr id="226318" name="Text Box 14"/>
          <p:cNvSpPr txBox="1">
            <a:spLocks noChangeArrowheads="1"/>
          </p:cNvSpPr>
          <p:nvPr/>
        </p:nvSpPr>
        <p:spPr bwMode="auto">
          <a:xfrm>
            <a:off x="3352800" y="46482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kwbab</a:t>
            </a:r>
          </a:p>
        </p:txBody>
      </p:sp>
      <p:sp>
        <p:nvSpPr>
          <p:cNvPr id="226319" name="Text Box 15"/>
          <p:cNvSpPr txBox="1">
            <a:spLocks noChangeArrowheads="1"/>
          </p:cNvSpPr>
          <p:nvPr/>
        </p:nvSpPr>
        <p:spPr bwMode="auto">
          <a:xfrm>
            <a:off x="55626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tebc</a:t>
            </a:r>
          </a:p>
        </p:txBody>
      </p:sp>
      <p:sp>
        <p:nvSpPr>
          <p:cNvPr id="226320" name="Line 16"/>
          <p:cNvSpPr>
            <a:spLocks noChangeShapeType="1"/>
          </p:cNvSpPr>
          <p:nvPr/>
        </p:nvSpPr>
        <p:spPr bwMode="auto">
          <a:xfrm>
            <a:off x="1981200" y="2209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21" name="Freeform 17"/>
          <p:cNvSpPr>
            <a:spLocks/>
          </p:cNvSpPr>
          <p:nvPr/>
        </p:nvSpPr>
        <p:spPr bwMode="auto">
          <a:xfrm>
            <a:off x="1981200" y="1676400"/>
            <a:ext cx="1371600" cy="542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22" name="Text Box 18"/>
          <p:cNvSpPr txBox="1">
            <a:spLocks noChangeArrowheads="1"/>
          </p:cNvSpPr>
          <p:nvPr/>
        </p:nvSpPr>
        <p:spPr bwMode="auto">
          <a:xfrm>
            <a:off x="3810000" y="1371600"/>
            <a:ext cx="5105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before a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vowel, except in names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26323" name="Text Box 19"/>
          <p:cNvSpPr txBox="1">
            <a:spLocks noChangeArrowheads="1"/>
          </p:cNvSpPr>
          <p:nvPr/>
        </p:nvSpPr>
        <p:spPr bwMode="auto">
          <a:xfrm>
            <a:off x="762000" y="53340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nobi</a:t>
            </a:r>
          </a:p>
        </p:txBody>
      </p:sp>
      <p:sp>
        <p:nvSpPr>
          <p:cNvPr id="226324" name="Text Box 20"/>
          <p:cNvSpPr txBox="1">
            <a:spLocks noChangeArrowheads="1"/>
          </p:cNvSpPr>
          <p:nvPr/>
        </p:nvSpPr>
        <p:spPr bwMode="auto">
          <a:xfrm>
            <a:off x="2514600" y="53340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lobs</a:t>
            </a:r>
          </a:p>
        </p:txBody>
      </p:sp>
      <p:sp>
        <p:nvSpPr>
          <p:cNvPr id="226325" name="Text Box 21"/>
          <p:cNvSpPr txBox="1">
            <a:spLocks noChangeArrowheads="1"/>
          </p:cNvSpPr>
          <p:nvPr/>
        </p:nvSpPr>
        <p:spPr bwMode="auto">
          <a:xfrm>
            <a:off x="4343400" y="5334000"/>
            <a:ext cx="2286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,eroubim</a:t>
            </a:r>
          </a:p>
        </p:txBody>
      </p:sp>
      <p:sp>
        <p:nvSpPr>
          <p:cNvPr id="226326" name="Text Box 22"/>
          <p:cNvSpPr txBox="1">
            <a:spLocks noChangeArrowheads="1"/>
          </p:cNvSpPr>
          <p:nvPr/>
        </p:nvSpPr>
        <p:spPr bwMode="auto">
          <a:xfrm>
            <a:off x="7162800" y="52578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niben</a:t>
            </a:r>
          </a:p>
        </p:txBody>
      </p:sp>
      <p:sp>
        <p:nvSpPr>
          <p:cNvPr id="226327" name="Text Box 23"/>
          <p:cNvSpPr txBox="1">
            <a:spLocks noChangeArrowheads="1"/>
          </p:cNvSpPr>
          <p:nvPr/>
        </p:nvSpPr>
        <p:spPr bwMode="auto">
          <a:xfrm>
            <a:off x="1524000" y="59436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noub</a:t>
            </a:r>
          </a:p>
        </p:txBody>
      </p:sp>
      <p:sp>
        <p:nvSpPr>
          <p:cNvPr id="226328" name="Text Box 24"/>
          <p:cNvSpPr txBox="1">
            <a:spLocks noChangeArrowheads="1"/>
          </p:cNvSpPr>
          <p:nvPr/>
        </p:nvSpPr>
        <p:spPr bwMode="auto">
          <a:xfrm>
            <a:off x="3505200" y="6156325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mbon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26329" name="Text Box 25"/>
          <p:cNvSpPr txBox="1">
            <a:spLocks noChangeArrowheads="1"/>
          </p:cNvSpPr>
          <p:nvPr/>
        </p:nvSpPr>
        <p:spPr bwMode="auto">
          <a:xfrm>
            <a:off x="5715000" y="59436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abwk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6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6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/>
      <p:bldP spid="226310" grpId="0"/>
      <p:bldP spid="226312" grpId="0"/>
      <p:bldP spid="226313" grpId="0"/>
      <p:bldP spid="226315" grpId="0"/>
      <p:bldP spid="226318" grpId="0"/>
      <p:bldP spid="2263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943600" cy="636587"/>
          </a:xfrm>
        </p:spPr>
        <p:txBody>
          <a:bodyPr/>
          <a:lstStyle/>
          <a:p>
            <a:pPr algn="l"/>
            <a:r>
              <a:rPr lang="en-US" sz="4000">
                <a:latin typeface="Times New Roman" pitchFamily="18" charset="0"/>
              </a:rPr>
              <a:t>Rule for the Ghamma</a:t>
            </a:r>
            <a:r>
              <a:rPr lang="en-US" sz="4000"/>
              <a:t> </a:t>
            </a:r>
            <a:r>
              <a:rPr lang="en-US" sz="4000">
                <a:solidFill>
                  <a:srgbClr val="FF0000"/>
                </a:solidFill>
                <a:latin typeface="CS Avva Shenouda" pitchFamily="34" charset="0"/>
              </a:rPr>
              <a:t>G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24259" name="Line 3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G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3352800" y="1219200"/>
            <a:ext cx="609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3352800" y="2209800"/>
            <a:ext cx="762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gh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3429000" y="3276600"/>
            <a:ext cx="533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indent="-800100">
              <a:lnSpc>
                <a:spcPct val="70000"/>
              </a:lnSpc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endParaRPr lang="en-US" sz="320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4264" name="Freeform 8"/>
          <p:cNvSpPr>
            <a:spLocks/>
          </p:cNvSpPr>
          <p:nvPr/>
        </p:nvSpPr>
        <p:spPr bwMode="auto">
          <a:xfrm>
            <a:off x="1981200" y="1676400"/>
            <a:ext cx="1295400" cy="923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5" name="Line 9"/>
          <p:cNvSpPr>
            <a:spLocks noChangeShapeType="1"/>
          </p:cNvSpPr>
          <p:nvPr/>
        </p:nvSpPr>
        <p:spPr bwMode="auto">
          <a:xfrm>
            <a:off x="1981200" y="259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>
            <a:off x="1981200" y="25908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7" name="Text Box 11"/>
          <p:cNvSpPr txBox="1">
            <a:spLocks noChangeArrowheads="1"/>
          </p:cNvSpPr>
          <p:nvPr/>
        </p:nvSpPr>
        <p:spPr bwMode="auto">
          <a:xfrm>
            <a:off x="3733800" y="1295400"/>
            <a:ext cx="3733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before e-family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24268" name="Text Box 12"/>
          <p:cNvSpPr txBox="1">
            <a:spLocks noChangeArrowheads="1"/>
          </p:cNvSpPr>
          <p:nvPr/>
        </p:nvSpPr>
        <p:spPr bwMode="auto">
          <a:xfrm>
            <a:off x="3962400" y="2286000"/>
            <a:ext cx="3124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otherwise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24269" name="Text Box 13"/>
          <p:cNvSpPr txBox="1">
            <a:spLocks noChangeArrowheads="1"/>
          </p:cNvSpPr>
          <p:nvPr/>
        </p:nvSpPr>
        <p:spPr bwMode="auto">
          <a:xfrm>
            <a:off x="3886200" y="3200400"/>
            <a:ext cx="426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before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g&gt; x&gt; k&gt; ,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</a:t>
            </a: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24270" name="Text Box 14"/>
          <p:cNvSpPr txBox="1">
            <a:spLocks noChangeArrowheads="1"/>
          </p:cNvSpPr>
          <p:nvPr/>
        </p:nvSpPr>
        <p:spPr bwMode="auto">
          <a:xfrm>
            <a:off x="609600" y="3962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24271" name="Text Box 15"/>
          <p:cNvSpPr txBox="1">
            <a:spLocks noChangeArrowheads="1"/>
          </p:cNvSpPr>
          <p:nvPr/>
        </p:nvSpPr>
        <p:spPr bwMode="auto">
          <a:xfrm>
            <a:off x="457200" y="4648200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genoc</a:t>
            </a:r>
          </a:p>
        </p:txBody>
      </p:sp>
      <p:sp>
        <p:nvSpPr>
          <p:cNvPr id="224272" name="Text Box 16"/>
          <p:cNvSpPr txBox="1">
            <a:spLocks noChangeArrowheads="1"/>
          </p:cNvSpPr>
          <p:nvPr/>
        </p:nvSpPr>
        <p:spPr bwMode="auto">
          <a:xfrm>
            <a:off x="2362200" y="46482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agora</a:t>
            </a:r>
          </a:p>
        </p:txBody>
      </p:sp>
      <p:sp>
        <p:nvSpPr>
          <p:cNvPr id="224273" name="Text Box 17"/>
          <p:cNvSpPr txBox="1">
            <a:spLocks noChangeArrowheads="1"/>
          </p:cNvSpPr>
          <p:nvPr/>
        </p:nvSpPr>
        <p:spPr bwMode="auto">
          <a:xfrm>
            <a:off x="4191000" y="4648200"/>
            <a:ext cx="2209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aggeloc</a:t>
            </a:r>
          </a:p>
        </p:txBody>
      </p:sp>
      <p:sp>
        <p:nvSpPr>
          <p:cNvPr id="224274" name="Text Box 18"/>
          <p:cNvSpPr txBox="1">
            <a:spLocks noChangeArrowheads="1"/>
          </p:cNvSpPr>
          <p:nvPr/>
        </p:nvSpPr>
        <p:spPr bwMode="auto">
          <a:xfrm>
            <a:off x="67818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agioc</a:t>
            </a:r>
          </a:p>
        </p:txBody>
      </p:sp>
      <p:sp>
        <p:nvSpPr>
          <p:cNvPr id="224275" name="Text Box 19"/>
          <p:cNvSpPr txBox="1">
            <a:spLocks noChangeArrowheads="1"/>
          </p:cNvSpPr>
          <p:nvPr/>
        </p:nvSpPr>
        <p:spPr bwMode="auto">
          <a:xfrm>
            <a:off x="1219200" y="54864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`gravy</a:t>
            </a:r>
          </a:p>
        </p:txBody>
      </p:sp>
      <p:sp>
        <p:nvSpPr>
          <p:cNvPr id="224276" name="Text Box 20"/>
          <p:cNvSpPr txBox="1">
            <a:spLocks noChangeArrowheads="1"/>
          </p:cNvSpPr>
          <p:nvPr/>
        </p:nvSpPr>
        <p:spPr bwMode="auto">
          <a:xfrm>
            <a:off x="3200400" y="5486400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calpigx</a:t>
            </a:r>
          </a:p>
        </p:txBody>
      </p:sp>
      <p:sp>
        <p:nvSpPr>
          <p:cNvPr id="224277" name="Text Box 21"/>
          <p:cNvSpPr txBox="1">
            <a:spLocks noChangeArrowheads="1"/>
          </p:cNvSpPr>
          <p:nvPr/>
        </p:nvSpPr>
        <p:spPr bwMode="auto">
          <a:xfrm>
            <a:off x="5638800" y="5486400"/>
            <a:ext cx="2286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gumnacia</a:t>
            </a:r>
          </a:p>
        </p:txBody>
      </p:sp>
      <p:sp>
        <p:nvSpPr>
          <p:cNvPr id="224278" name="Text Box 22"/>
          <p:cNvSpPr txBox="1">
            <a:spLocks noChangeArrowheads="1"/>
          </p:cNvSpPr>
          <p:nvPr/>
        </p:nvSpPr>
        <p:spPr bwMode="auto">
          <a:xfrm>
            <a:off x="6477000" y="152400"/>
            <a:ext cx="2514600" cy="10668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e-family:</a:t>
            </a:r>
          </a:p>
          <a:p>
            <a:pPr algn="ctr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e&gt; y&gt; i&gt; 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4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4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2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/>
      <p:bldP spid="224262" grpId="0"/>
      <p:bldP spid="224263" grpId="0"/>
      <p:bldP spid="224267" grpId="0"/>
      <p:bldP spid="224269" grpId="0"/>
      <p:bldP spid="224270" grpId="0"/>
      <p:bldP spid="224271" grpId="0"/>
      <p:bldP spid="224273" grpId="0"/>
      <p:bldP spid="224276" grpId="0"/>
      <p:bldP spid="224277" grpId="0"/>
      <p:bldP spid="2242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z="4000">
                <a:latin typeface="Times New Roman" pitchFamily="18" charset="0"/>
              </a:rPr>
              <a:t>Rule for the Delta</a:t>
            </a:r>
            <a:r>
              <a:rPr lang="en-US" sz="4000"/>
              <a:t> </a:t>
            </a:r>
            <a:r>
              <a:rPr lang="en-US" sz="4000">
                <a:solidFill>
                  <a:srgbClr val="FF0000"/>
                </a:solidFill>
                <a:latin typeface="CS Avva Shenouda" pitchFamily="34" charset="0"/>
              </a:rPr>
              <a:t>D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25283" name="Line 3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 d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3276600" y="1219200"/>
            <a:ext cx="609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3276600" y="2362200"/>
            <a:ext cx="609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z</a:t>
            </a: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3810000" y="2514600"/>
            <a:ext cx="4953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otherwise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533400" y="32766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762000" y="3962400"/>
            <a:ext cx="1524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doxa</a:t>
            </a:r>
          </a:p>
        </p:txBody>
      </p:sp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2590800" y="3962400"/>
            <a:ext cx="1905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dikeoc</a:t>
            </a:r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4724400" y="3962400"/>
            <a:ext cx="1905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Dauid</a:t>
            </a:r>
          </a:p>
        </p:txBody>
      </p:sp>
      <p:sp>
        <p:nvSpPr>
          <p:cNvPr id="225293" name="Text Box 13"/>
          <p:cNvSpPr txBox="1">
            <a:spLocks noChangeArrowheads="1"/>
          </p:cNvSpPr>
          <p:nvPr/>
        </p:nvSpPr>
        <p:spPr bwMode="auto">
          <a:xfrm>
            <a:off x="7010400" y="3962400"/>
            <a:ext cx="1828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dwron</a:t>
            </a:r>
          </a:p>
        </p:txBody>
      </p:sp>
      <p:sp>
        <p:nvSpPr>
          <p:cNvPr id="225294" name="Text Box 14"/>
          <p:cNvSpPr txBox="1">
            <a:spLocks noChangeArrowheads="1"/>
          </p:cNvSpPr>
          <p:nvPr/>
        </p:nvSpPr>
        <p:spPr bwMode="auto">
          <a:xfrm>
            <a:off x="1981200" y="4648200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Daniyl</a:t>
            </a:r>
          </a:p>
        </p:txBody>
      </p:sp>
      <p:sp>
        <p:nvSpPr>
          <p:cNvPr id="225296" name="Line 16"/>
          <p:cNvSpPr>
            <a:spLocks noChangeShapeType="1"/>
          </p:cNvSpPr>
          <p:nvPr/>
        </p:nvSpPr>
        <p:spPr bwMode="auto">
          <a:xfrm>
            <a:off x="1981200" y="2209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297" name="Freeform 17"/>
          <p:cNvSpPr>
            <a:spLocks/>
          </p:cNvSpPr>
          <p:nvPr/>
        </p:nvSpPr>
        <p:spPr bwMode="auto">
          <a:xfrm>
            <a:off x="1981200" y="1676400"/>
            <a:ext cx="1371600" cy="542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299" name="Text Box 19"/>
          <p:cNvSpPr txBox="1">
            <a:spLocks noChangeArrowheads="1"/>
          </p:cNvSpPr>
          <p:nvPr/>
        </p:nvSpPr>
        <p:spPr bwMode="auto">
          <a:xfrm>
            <a:off x="3810000" y="1371600"/>
            <a:ext cx="4495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names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25300" name="Text Box 20"/>
          <p:cNvSpPr txBox="1">
            <a:spLocks noChangeArrowheads="1"/>
          </p:cNvSpPr>
          <p:nvPr/>
        </p:nvSpPr>
        <p:spPr bwMode="auto">
          <a:xfrm>
            <a:off x="5181600" y="4648200"/>
            <a:ext cx="1981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demwn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5" grpId="0"/>
      <p:bldP spid="225286" grpId="0"/>
      <p:bldP spid="225288" grpId="0"/>
      <p:bldP spid="225289" grpId="0"/>
      <p:bldP spid="225291" grpId="0"/>
      <p:bldP spid="2252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z="4000">
                <a:latin typeface="Times New Roman" pitchFamily="18" charset="0"/>
              </a:rPr>
              <a:t>Rule for the Theeta</a:t>
            </a:r>
            <a:r>
              <a:rPr lang="en-US" sz="4000"/>
              <a:t> </a:t>
            </a:r>
            <a:r>
              <a:rPr lang="en-US" sz="4000">
                <a:solidFill>
                  <a:srgbClr val="FF0000"/>
                </a:solidFill>
                <a:latin typeface="CS Avva Shenouda" pitchFamily="34" charset="0"/>
              </a:rPr>
              <a:t>: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32451" name="Line 3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: ;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3276600" y="1219200"/>
            <a:ext cx="609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</a:t>
            </a: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3276600" y="2362200"/>
            <a:ext cx="609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3810000" y="2514600"/>
            <a:ext cx="4953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after </a:t>
            </a:r>
            <a:r>
              <a:rPr lang="en-US" sz="32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t&gt; s&gt; c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2456" name="Text Box 8"/>
          <p:cNvSpPr txBox="1">
            <a:spLocks noChangeArrowheads="1"/>
          </p:cNvSpPr>
          <p:nvPr/>
        </p:nvSpPr>
        <p:spPr bwMode="auto">
          <a:xfrm>
            <a:off x="533400" y="32766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32457" name="Text Box 9"/>
          <p:cNvSpPr txBox="1">
            <a:spLocks noChangeArrowheads="1"/>
          </p:cNvSpPr>
          <p:nvPr/>
        </p:nvSpPr>
        <p:spPr bwMode="auto">
          <a:xfrm>
            <a:off x="914400" y="3962400"/>
            <a:ext cx="1295400" cy="1128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</a:t>
            </a:r>
            <a:r>
              <a:rPr lang="en-US" sz="4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c;oi</a:t>
            </a:r>
            <a:r>
              <a:rPr lang="en-US" sz="40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/>
            </a:r>
            <a:br>
              <a:rPr lang="en-US" sz="40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</a:b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(smell)</a:t>
            </a:r>
            <a:endParaRPr lang="en-US" sz="28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2458" name="Text Box 10"/>
          <p:cNvSpPr txBox="1">
            <a:spLocks noChangeArrowheads="1"/>
          </p:cNvSpPr>
          <p:nvPr/>
        </p:nvSpPr>
        <p:spPr bwMode="auto">
          <a:xfrm>
            <a:off x="2590800" y="3962400"/>
            <a:ext cx="1447800" cy="1128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;wm</a:t>
            </a:r>
            <a:b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</a:b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(lock)</a:t>
            </a:r>
          </a:p>
        </p:txBody>
      </p:sp>
      <p:sp>
        <p:nvSpPr>
          <p:cNvPr id="232460" name="Text Box 12"/>
          <p:cNvSpPr txBox="1">
            <a:spLocks noChangeArrowheads="1"/>
          </p:cNvSpPr>
          <p:nvPr/>
        </p:nvSpPr>
        <p:spPr bwMode="auto">
          <a:xfrm>
            <a:off x="4419600" y="3962400"/>
            <a:ext cx="1752600" cy="1128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`;myi</a:t>
            </a:r>
            <a:br>
              <a:rPr lang="en-US" sz="4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</a:br>
            <a:r>
              <a:rPr lang="en-US" sz="2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(righteous)</a:t>
            </a:r>
          </a:p>
        </p:txBody>
      </p:sp>
      <p:sp>
        <p:nvSpPr>
          <p:cNvPr id="232461" name="Text Box 13"/>
          <p:cNvSpPr txBox="1">
            <a:spLocks noChangeArrowheads="1"/>
          </p:cNvSpPr>
          <p:nvPr/>
        </p:nvSpPr>
        <p:spPr bwMode="auto">
          <a:xfrm>
            <a:off x="6858000" y="4038600"/>
            <a:ext cx="1447800" cy="1128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`s;eh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(hot)</a:t>
            </a:r>
          </a:p>
        </p:txBody>
      </p:sp>
      <p:sp>
        <p:nvSpPr>
          <p:cNvPr id="232462" name="Text Box 14"/>
          <p:cNvSpPr txBox="1">
            <a:spLocks noChangeArrowheads="1"/>
          </p:cNvSpPr>
          <p:nvPr/>
        </p:nvSpPr>
        <p:spPr bwMode="auto">
          <a:xfrm>
            <a:off x="2209800" y="5334000"/>
            <a:ext cx="1752600" cy="1128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;ai</a:t>
            </a:r>
            <a:br>
              <a:rPr lang="en-US" sz="4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</a:br>
            <a:r>
              <a:rPr lang="en-US" sz="2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(this)</a:t>
            </a:r>
          </a:p>
        </p:txBody>
      </p:sp>
      <p:sp>
        <p:nvSpPr>
          <p:cNvPr id="232463" name="Text Box 15"/>
          <p:cNvSpPr txBox="1">
            <a:spLocks noChangeArrowheads="1"/>
          </p:cNvSpPr>
          <p:nvPr/>
        </p:nvSpPr>
        <p:spPr bwMode="auto">
          <a:xfrm>
            <a:off x="4114800" y="5334000"/>
            <a:ext cx="2286000" cy="1128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`s;orter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(disturbed)</a:t>
            </a:r>
          </a:p>
        </p:txBody>
      </p:sp>
      <p:sp>
        <p:nvSpPr>
          <p:cNvPr id="232464" name="Line 16"/>
          <p:cNvSpPr>
            <a:spLocks noChangeShapeType="1"/>
          </p:cNvSpPr>
          <p:nvPr/>
        </p:nvSpPr>
        <p:spPr bwMode="auto">
          <a:xfrm>
            <a:off x="1981200" y="2209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65" name="Freeform 17"/>
          <p:cNvSpPr>
            <a:spLocks/>
          </p:cNvSpPr>
          <p:nvPr/>
        </p:nvSpPr>
        <p:spPr bwMode="auto">
          <a:xfrm>
            <a:off x="1981200" y="1676400"/>
            <a:ext cx="1371600" cy="542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3" grpId="0"/>
      <p:bldP spid="232454" grpId="0"/>
      <p:bldP spid="232456" grpId="0"/>
      <p:bldP spid="232457" grpId="0"/>
      <p:bldP spid="232462" grpId="0"/>
      <p:bldP spid="2324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4495800" cy="636588"/>
          </a:xfrm>
        </p:spPr>
        <p:txBody>
          <a:bodyPr/>
          <a:lstStyle/>
          <a:p>
            <a:pPr algn="l">
              <a:defRPr/>
            </a:pPr>
            <a:r>
              <a:rPr lang="en-US" sz="4000" dirty="0">
                <a:latin typeface="Times New Roman" pitchFamily="18" charset="0"/>
                <a:ea typeface="+mj-ea"/>
                <a:cs typeface="+mj-cs"/>
              </a:rPr>
              <a:t>Rule for the Iota </a:t>
            </a:r>
            <a:r>
              <a:rPr lang="en-US" sz="4000" dirty="0" err="1">
                <a:solidFill>
                  <a:srgbClr val="FF0000"/>
                </a:solidFill>
                <a:latin typeface="CS Avva Shenouda" pitchFamily="34" charset="0"/>
                <a:ea typeface="+mj-ea"/>
                <a:cs typeface="+mj-cs"/>
              </a:rPr>
              <a:t>i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rPr>
              <a:t>:</a:t>
            </a:r>
            <a:r>
              <a:rPr lang="en-US" sz="4000" dirty="0">
                <a:solidFill>
                  <a:srgbClr val="FF0000"/>
                </a:solidFill>
                <a:latin typeface="CS Avva Shenouda" pitchFamily="34" charset="0"/>
                <a:ea typeface="+mj-ea"/>
                <a:cs typeface="+mj-cs"/>
              </a:rPr>
              <a:t> </a:t>
            </a:r>
            <a:endParaRPr lang="en-US" sz="40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4835" name="Line 99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37" name="Text Box 101"/>
          <p:cNvSpPr txBox="1"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44838" name="Text Box 102"/>
          <p:cNvSpPr txBox="1">
            <a:spLocks noChangeArrowheads="1"/>
          </p:cNvSpPr>
          <p:nvPr/>
        </p:nvSpPr>
        <p:spPr bwMode="auto">
          <a:xfrm>
            <a:off x="3352800" y="12192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4839" name="Text Box 103"/>
          <p:cNvSpPr txBox="1">
            <a:spLocks noChangeArrowheads="1"/>
          </p:cNvSpPr>
          <p:nvPr/>
        </p:nvSpPr>
        <p:spPr bwMode="auto">
          <a:xfrm>
            <a:off x="3276600" y="2133600"/>
            <a:ext cx="762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ee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4840" name="Text Box 104"/>
          <p:cNvSpPr txBox="1">
            <a:spLocks noChangeArrowheads="1"/>
          </p:cNvSpPr>
          <p:nvPr/>
        </p:nvSpPr>
        <p:spPr bwMode="auto">
          <a:xfrm>
            <a:off x="3352800" y="3276600"/>
            <a:ext cx="762000" cy="534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indent="-800100">
              <a:lnSpc>
                <a:spcPct val="7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4843" name="Freeform 107"/>
          <p:cNvSpPr>
            <a:spLocks/>
          </p:cNvSpPr>
          <p:nvPr/>
        </p:nvSpPr>
        <p:spPr bwMode="auto">
          <a:xfrm>
            <a:off x="1981200" y="1676400"/>
            <a:ext cx="1295400" cy="923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44" name="Line 108"/>
          <p:cNvSpPr>
            <a:spLocks noChangeShapeType="1"/>
          </p:cNvSpPr>
          <p:nvPr/>
        </p:nvSpPr>
        <p:spPr bwMode="auto">
          <a:xfrm>
            <a:off x="1981200" y="259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45" name="Line 109"/>
          <p:cNvSpPr>
            <a:spLocks noChangeShapeType="1"/>
          </p:cNvSpPr>
          <p:nvPr/>
        </p:nvSpPr>
        <p:spPr bwMode="auto">
          <a:xfrm>
            <a:off x="1981200" y="25908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48" name="Text Box 112"/>
          <p:cNvSpPr txBox="1">
            <a:spLocks noChangeArrowheads="1"/>
          </p:cNvSpPr>
          <p:nvPr/>
        </p:nvSpPr>
        <p:spPr bwMode="auto">
          <a:xfrm>
            <a:off x="3886200" y="1371600"/>
            <a:ext cx="44196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if 1</a:t>
            </a:r>
            <a:r>
              <a:rPr lang="en-US" sz="32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letter in a word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44849" name="Text Box 113"/>
          <p:cNvSpPr txBox="1">
            <a:spLocks noChangeArrowheads="1"/>
          </p:cNvSpPr>
          <p:nvPr/>
        </p:nvSpPr>
        <p:spPr bwMode="auto">
          <a:xfrm>
            <a:off x="3886200" y="2286000"/>
            <a:ext cx="51816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between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consonants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44850" name="Text Box 114"/>
          <p:cNvSpPr txBox="1">
            <a:spLocks noChangeArrowheads="1"/>
          </p:cNvSpPr>
          <p:nvPr/>
        </p:nvSpPr>
        <p:spPr bwMode="auto">
          <a:xfrm>
            <a:off x="3886200" y="3276600"/>
            <a:ext cx="32004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next to a vowel)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1" name="Text Box 115"/>
          <p:cNvSpPr txBox="1">
            <a:spLocks noChangeArrowheads="1"/>
          </p:cNvSpPr>
          <p:nvPr/>
        </p:nvSpPr>
        <p:spPr bwMode="auto">
          <a:xfrm>
            <a:off x="609600" y="3962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44852" name="Text Box 116"/>
          <p:cNvSpPr txBox="1">
            <a:spLocks noChangeArrowheads="1"/>
          </p:cNvSpPr>
          <p:nvPr/>
        </p:nvSpPr>
        <p:spPr bwMode="auto">
          <a:xfrm>
            <a:off x="6096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isi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3" name="Text Box 117"/>
          <p:cNvSpPr txBox="1">
            <a:spLocks noChangeArrowheads="1"/>
          </p:cNvSpPr>
          <p:nvPr/>
        </p:nvSpPr>
        <p:spPr bwMode="auto">
          <a:xfrm>
            <a:off x="2362200" y="46482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rwmi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4" name="Text Box 118"/>
          <p:cNvSpPr txBox="1">
            <a:spLocks noChangeArrowheads="1"/>
          </p:cNvSpPr>
          <p:nvPr/>
        </p:nvSpPr>
        <p:spPr bwMode="auto">
          <a:xfrm>
            <a:off x="4495800" y="4648200"/>
            <a:ext cx="1295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iom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5" name="Text Box 119"/>
          <p:cNvSpPr txBox="1">
            <a:spLocks noChangeArrowheads="1"/>
          </p:cNvSpPr>
          <p:nvPr/>
        </p:nvSpPr>
        <p:spPr bwMode="auto">
          <a:xfrm>
            <a:off x="6324600" y="4648200"/>
            <a:ext cx="19050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Icrayl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6" name="Text Box 120"/>
          <p:cNvSpPr txBox="1">
            <a:spLocks noChangeArrowheads="1"/>
          </p:cNvSpPr>
          <p:nvPr/>
        </p:nvSpPr>
        <p:spPr bwMode="auto">
          <a:xfrm>
            <a:off x="1219200" y="54864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niben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7" name="Text Box 121"/>
          <p:cNvSpPr txBox="1">
            <a:spLocks noChangeArrowheads="1"/>
          </p:cNvSpPr>
          <p:nvPr/>
        </p:nvSpPr>
        <p:spPr bwMode="auto">
          <a:xfrm>
            <a:off x="3276600" y="5486400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Ic,uroc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8" name="Text Box 122"/>
          <p:cNvSpPr txBox="1">
            <a:spLocks noChangeArrowheads="1"/>
          </p:cNvSpPr>
          <p:nvPr/>
        </p:nvSpPr>
        <p:spPr bwMode="auto">
          <a:xfrm>
            <a:off x="5715000" y="5486400"/>
            <a:ext cx="1219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nai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60" name="Text Box 124"/>
          <p:cNvSpPr txBox="1">
            <a:spLocks noChangeArrowheads="1"/>
          </p:cNvSpPr>
          <p:nvPr/>
        </p:nvSpPr>
        <p:spPr bwMode="auto">
          <a:xfrm>
            <a:off x="228600" y="6156325"/>
            <a:ext cx="2057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agioc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61" name="Text Box 125"/>
          <p:cNvSpPr txBox="1">
            <a:spLocks noChangeArrowheads="1"/>
          </p:cNvSpPr>
          <p:nvPr/>
        </p:nvSpPr>
        <p:spPr bwMode="auto">
          <a:xfrm>
            <a:off x="2362200" y="6156325"/>
            <a:ext cx="2209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`&lt;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rictoc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62" name="Text Box 126"/>
          <p:cNvSpPr txBox="1">
            <a:spLocks noChangeArrowheads="1"/>
          </p:cNvSpPr>
          <p:nvPr/>
        </p:nvSpPr>
        <p:spPr bwMode="auto">
          <a:xfrm>
            <a:off x="4800600" y="6156325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ilewc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63" name="Text Box 127"/>
          <p:cNvSpPr txBox="1">
            <a:spLocks noChangeArrowheads="1"/>
          </p:cNvSpPr>
          <p:nvPr/>
        </p:nvSpPr>
        <p:spPr bwMode="auto">
          <a:xfrm>
            <a:off x="6705600" y="6156325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Mari`a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4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838" grpId="0"/>
      <p:bldP spid="244839" grpId="0"/>
      <p:bldP spid="244840" grpId="0"/>
      <p:bldP spid="244848" grpId="0"/>
      <p:bldP spid="244850" grpId="0"/>
      <p:bldP spid="244851" grpId="0"/>
      <p:bldP spid="244852" grpId="0"/>
      <p:bldP spid="244854" grpId="0"/>
      <p:bldP spid="244857" grpId="0"/>
      <p:bldP spid="244858" grpId="0"/>
      <p:bldP spid="244860" grpId="0"/>
      <p:bldP spid="244861" grpId="0"/>
      <p:bldP spid="244862" grpId="0"/>
      <p:bldP spid="244863" grpId="0"/>
    </p:bld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1089</TotalTime>
  <Words>400</Words>
  <Application>Microsoft Office PowerPoint</Application>
  <PresentationFormat>On-screen Show (4:3)</PresentationFormat>
  <Paragraphs>170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Balance</vt:lpstr>
      <vt:lpstr>Coptic Lesson 9</vt:lpstr>
      <vt:lpstr>Coptic Alphabets</vt:lpstr>
      <vt:lpstr>Alphabet Review</vt:lpstr>
      <vt:lpstr>Alphabet Questions</vt:lpstr>
      <vt:lpstr>Rule for the Vita B</vt:lpstr>
      <vt:lpstr>Rule for the Ghamma G</vt:lpstr>
      <vt:lpstr>Rule for the Delta D</vt:lpstr>
      <vt:lpstr>Rule for the Theeta :</vt:lpstr>
      <vt:lpstr>Rule for the Iota i: </vt:lpstr>
      <vt:lpstr>Rule for the Epsilon U</vt:lpstr>
      <vt:lpstr>Rule for the Kei &lt;: </vt:lpstr>
      <vt:lpstr>Rule for the Ganga J</vt:lpstr>
      <vt:lpstr>Announcement</vt:lpstr>
      <vt:lpstr>Oujai qen `P[oic</vt:lpstr>
    </vt:vector>
  </TitlesOfParts>
  <Company>HP-Ossama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Coptic Lesson</dc:title>
  <dc:creator>Ossama Ekladious</dc:creator>
  <cp:lastModifiedBy>Ossama Ekladious</cp:lastModifiedBy>
  <cp:revision>146</cp:revision>
  <dcterms:created xsi:type="dcterms:W3CDTF">2014-03-29T18:43:12Z</dcterms:created>
  <dcterms:modified xsi:type="dcterms:W3CDTF">2018-01-20T17:58:32Z</dcterms:modified>
</cp:coreProperties>
</file>